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2"/>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9144000" cy="5143500" type="screen16x9"/>
  <p:notesSz cx="6858000" cy="9144000"/>
  <p:embeddedFontLst>
    <p:embeddedFont>
      <p:font typeface="Open Sans" panose="020B0606030504020204" pitchFamily="34" charset="0"/>
      <p:regular r:id="rId43"/>
      <p:bold r:id="rId44"/>
      <p:italic r:id="rId45"/>
      <p:boldItalic r:id="rId46"/>
    </p:embeddedFont>
    <p:embeddedFont>
      <p:font typeface="Pacifico" panose="00000500000000000000" pitchFamily="2" charset="0"/>
      <p:regular r:id="rId47"/>
    </p:embeddedFont>
    <p:embeddedFont>
      <p:font typeface="Times" panose="02020603050405020304"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939" autoAdjust="0"/>
  </p:normalViewPr>
  <p:slideViewPr>
    <p:cSldViewPr snapToGrid="0">
      <p:cViewPr varScale="1">
        <p:scale>
          <a:sx n="115" d="100"/>
          <a:sy n="115" d="100"/>
        </p:scale>
        <p:origin x="53" y="6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a:t>
            </a:fld>
            <a:endParaRPr sz="1200" b="0" i="0" u="none" strike="noStrike" cap="none">
              <a:solidFill>
                <a:schemeClr val="dk1"/>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12576ed1af0_0_6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1</a:t>
            </a:fld>
            <a:endParaRPr sz="1200" b="0" i="0" u="none" strike="noStrike" cap="none">
              <a:solidFill>
                <a:schemeClr val="dk1"/>
              </a:solidFill>
              <a:latin typeface="Open Sans"/>
              <a:ea typeface="Open Sans"/>
              <a:cs typeface="Open Sans"/>
              <a:sym typeface="Open Sans"/>
            </a:endParaRPr>
          </a:p>
        </p:txBody>
      </p:sp>
      <p:sp>
        <p:nvSpPr>
          <p:cNvPr id="45" name="Google Shape;45;g12576ed1af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 name="Google Shape;46;g12576ed1af0_0_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a:t>Hello everyone, we are team SmartReader. I’m Yun, this is Navodit and Johansson. We are going to talk about recognizing seven segment digits using computer vision.</a:t>
            </a:r>
            <a:endParaRPr sz="1200" b="0" i="0" u="none" strike="noStrike" cap="none">
              <a:solidFill>
                <a:schemeClr val="dk1"/>
              </a:solidFill>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576ed1af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576ed1af0_0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0" name="Google Shape;180;g12576ed1af0_0_87: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576ed1af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576ed1af0_0_9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9" name="Google Shape;189;g12576ed1af0_0_95: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76ed1af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76ed1af0_0_1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g12576ed1af0_0_103: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576ed1af0_0_11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13</a:t>
            </a:fld>
            <a:endParaRPr sz="1200" b="0" i="0" u="none" strike="noStrike" cap="none">
              <a:solidFill>
                <a:schemeClr val="dk1"/>
              </a:solidFill>
              <a:latin typeface="Open Sans"/>
              <a:ea typeface="Open Sans"/>
              <a:cs typeface="Open Sans"/>
              <a:sym typeface="Open Sans"/>
            </a:endParaRPr>
          </a:p>
        </p:txBody>
      </p:sp>
      <p:sp>
        <p:nvSpPr>
          <p:cNvPr id="206" name="Google Shape;206;g12576ed1af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g12576ed1af0_0_1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Open Sans"/>
                <a:ea typeface="Open Sans"/>
                <a:cs typeface="Open Sans"/>
                <a:sym typeface="Open Sans"/>
              </a:rPr>
              <a:t>Main title: 40 pt. Arial</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br>
              <a:rPr lang="en-US" sz="1200" b="0" i="0" u="none" strike="noStrike" cap="none">
                <a:solidFill>
                  <a:schemeClr val="dk1"/>
                </a:solidFill>
                <a:latin typeface="Open Sans"/>
                <a:ea typeface="Open Sans"/>
                <a:cs typeface="Open Sans"/>
                <a:sym typeface="Open Sans"/>
              </a:rPr>
            </a:br>
            <a:r>
              <a:rPr lang="en-US" sz="1200" b="0" i="0" u="none" strike="noStrike" cap="none">
                <a:solidFill>
                  <a:schemeClr val="dk1"/>
                </a:solidFill>
                <a:latin typeface="Open Sans"/>
                <a:ea typeface="Open Sans"/>
                <a:cs typeface="Open Sans"/>
                <a:sym typeface="Open Sans"/>
              </a:rPr>
              <a:t>Presenter Name: 16 pt. Arial</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Open Sans"/>
                <a:ea typeface="Open Sans"/>
                <a:cs typeface="Open Sans"/>
                <a:sym typeface="Open Sans"/>
              </a:rPr>
              <a:t>Presenters Title: 16 pt. Arial Italic</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endParaRPr sz="1200" b="0" i="0" u="none" strike="noStrike" cap="none">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2576ed1af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2576ed1af0_0_1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5" name="Google Shape;215;g12576ed1af0_0_117: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576ed1af0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576ed1af0_0_1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5" name="Google Shape;225;g12576ed1af0_0_126: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576ed1af0_0_13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16</a:t>
            </a:fld>
            <a:endParaRPr sz="1200" b="0" i="0" u="none" strike="noStrike" cap="none">
              <a:solidFill>
                <a:schemeClr val="dk1"/>
              </a:solidFill>
              <a:latin typeface="Open Sans"/>
              <a:ea typeface="Open Sans"/>
              <a:cs typeface="Open Sans"/>
              <a:sym typeface="Open Sans"/>
            </a:endParaRPr>
          </a:p>
        </p:txBody>
      </p:sp>
      <p:sp>
        <p:nvSpPr>
          <p:cNvPr id="233" name="Google Shape;233;g12576ed1af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g12576ed1af0_0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a:t>An interesting scenario arises if we want to make use of computer vision to take readings on a sunny day.</a:t>
            </a:r>
            <a:endParaRPr/>
          </a:p>
          <a:p>
            <a:pPr marL="0" marR="0" lvl="0" indent="0" algn="l" rtl="0">
              <a:lnSpc>
                <a:spcPct val="100000"/>
              </a:lnSpc>
              <a:spcBef>
                <a:spcPts val="360"/>
              </a:spcBef>
              <a:spcAft>
                <a:spcPts val="0"/>
              </a:spcAft>
              <a:buClr>
                <a:srgbClr val="000000"/>
              </a:buClr>
              <a:buSzPts val="14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2576ed1af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2576ed1af0_0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2" name="Google Shape;242;g12576ed1af0_0_14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576ed1af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2576ed1af0_0_1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2" name="Google Shape;252;g12576ed1af0_0_149: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2576ed1af0_0_15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19</a:t>
            </a:fld>
            <a:endParaRPr sz="1200" b="0" i="0" u="none" strike="noStrike" cap="none">
              <a:solidFill>
                <a:schemeClr val="dk1"/>
              </a:solidFill>
              <a:latin typeface="Open Sans"/>
              <a:ea typeface="Open Sans"/>
              <a:cs typeface="Open Sans"/>
              <a:sym typeface="Open Sans"/>
            </a:endParaRPr>
          </a:p>
        </p:txBody>
      </p:sp>
      <p:sp>
        <p:nvSpPr>
          <p:cNvPr id="262" name="Google Shape;262;g12576ed1af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g12576ed1af0_0_1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Open Sans"/>
                <a:ea typeface="Open Sans"/>
                <a:cs typeface="Open Sans"/>
                <a:sym typeface="Open Sans"/>
              </a:rPr>
              <a:t>Main title: 40 pt. Arial</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br>
              <a:rPr lang="en-US" sz="1200" b="0" i="0" u="none" strike="noStrike" cap="none">
                <a:solidFill>
                  <a:schemeClr val="dk1"/>
                </a:solidFill>
                <a:latin typeface="Open Sans"/>
                <a:ea typeface="Open Sans"/>
                <a:cs typeface="Open Sans"/>
                <a:sym typeface="Open Sans"/>
              </a:rPr>
            </a:br>
            <a:r>
              <a:rPr lang="en-US" sz="1200" b="0" i="0" u="none" strike="noStrike" cap="none">
                <a:solidFill>
                  <a:schemeClr val="dk1"/>
                </a:solidFill>
                <a:latin typeface="Open Sans"/>
                <a:ea typeface="Open Sans"/>
                <a:cs typeface="Open Sans"/>
                <a:sym typeface="Open Sans"/>
              </a:rPr>
              <a:t>Presenter Name: 16 pt. Arial</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Open Sans"/>
                <a:ea typeface="Open Sans"/>
                <a:cs typeface="Open Sans"/>
                <a:sym typeface="Open Sans"/>
              </a:rPr>
              <a:t>Presenters Title: 16 pt. Arial Italic</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endParaRPr sz="1200" b="0" i="0" u="none" strike="noStrike" cap="none">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125b4f0639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25b4f06391_1_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Let me ask you some questions first. Have you ever seen these numbers in the following images? Numbers on a scoreboard. Numbers on an old-fashioned calculator. Or some of you might have seen how heavy you are on weight scale. Or even who knows some of you are Youtubers and you have this kind of thing that can count the number of your subscribers. (Click) These numbers are called seven segment digits. Which means that you can make these numbers using only seven segments. </a:t>
            </a:r>
            <a:endParaRPr dirty="0"/>
          </a:p>
        </p:txBody>
      </p:sp>
      <p:sp>
        <p:nvSpPr>
          <p:cNvPr id="54" name="Google Shape;54;g125b4f06391_1_85: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576ed1af0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576ed1af0_0_1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1" name="Google Shape;271;g12576ed1af0_0_165: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576ed1af0_1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21</a:t>
            </a:fld>
            <a:endParaRPr sz="1200" b="0" i="0" u="none" strike="noStrike" cap="none">
              <a:solidFill>
                <a:schemeClr val="dk1"/>
              </a:solidFill>
              <a:latin typeface="Open Sans"/>
              <a:ea typeface="Open Sans"/>
              <a:cs typeface="Open Sans"/>
              <a:sym typeface="Open Sans"/>
            </a:endParaRPr>
          </a:p>
        </p:txBody>
      </p:sp>
      <p:sp>
        <p:nvSpPr>
          <p:cNvPr id="279" name="Google Shape;279;g12576ed1af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 name="Google Shape;280;g12576ed1af0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a:t>How do we deal with the decimal point?</a:t>
            </a:r>
            <a:endParaRPr sz="1200" b="0" i="0" u="none" strike="noStrike" cap="none">
              <a:solidFill>
                <a:schemeClr val="dk1"/>
              </a:solidFill>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2576ed1a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2576ed1af0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As you can see 7 segment displays often have a decimal point to separate the whole numbers from the fractionals. But this can cause problems in the program.</a:t>
            </a:r>
            <a:endParaRPr/>
          </a:p>
        </p:txBody>
      </p:sp>
      <p:sp>
        <p:nvSpPr>
          <p:cNvPr id="288" name="Google Shape;288;g12576ed1af0_0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576ed1af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2576ed1af0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The algorithm tends to overlap the dot with the number, causing the bounding box to be enlarged. As a result, you can see in the image on the right that the bottom edge of the bounding box extends over the decimal point causing the program to miss the bottom segment of the number.</a:t>
            </a:r>
            <a:endParaRPr/>
          </a:p>
        </p:txBody>
      </p:sp>
      <p:sp>
        <p:nvSpPr>
          <p:cNvPr id="299" name="Google Shape;299;g12576ed1af0_0_7: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576ed1af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2576ed1af0_0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To solve the problem, we used erosion and dilation operations. We eroded the images until the dot disappeared and then dilated them back up to size. The placement of the dot is also stored in the program so that the correct values are output.</a:t>
            </a:r>
            <a:endParaRPr/>
          </a:p>
        </p:txBody>
      </p:sp>
      <p:sp>
        <p:nvSpPr>
          <p:cNvPr id="309" name="Google Shape;309;g12576ed1af0_0_15: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5b4fb6841_3_2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25</a:t>
            </a:fld>
            <a:endParaRPr sz="1200" b="0" i="0" u="none" strike="noStrike" cap="none">
              <a:solidFill>
                <a:schemeClr val="dk1"/>
              </a:solidFill>
              <a:latin typeface="Open Sans"/>
              <a:ea typeface="Open Sans"/>
              <a:cs typeface="Open Sans"/>
              <a:sym typeface="Open Sans"/>
            </a:endParaRPr>
          </a:p>
        </p:txBody>
      </p:sp>
      <p:sp>
        <p:nvSpPr>
          <p:cNvPr id="316" name="Google Shape;316;g125b4fb6841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7" name="Google Shape;317;g125b4fb6841_3_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a:t>In this section, I wanna talk about how our program can recognize seven segment digits.</a:t>
            </a:r>
            <a:endParaRPr sz="1200" b="0" i="0" u="none" strike="noStrike" cap="none">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25b4fb6841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25b4fb6841_3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In order to get better understanding of what the code is doing behind the scenes, we visualized 7 segments using the 7 color that we learned in the class. Basically, the code takes each segment one by one and then decide whether that segment is filled or not. We will take one example and follow how it actually works.</a:t>
            </a:r>
            <a:endParaRPr/>
          </a:p>
        </p:txBody>
      </p:sp>
      <p:sp>
        <p:nvSpPr>
          <p:cNvPr id="325" name="Google Shape;325;g125b4fb6841_3_3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5b4f0639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25b4f06391_0_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This is one example and we are going to recognize the last digit of the seven segment numbers. First of all, our program takes a look at the first segment. And it is filled, so the program saves 1 in the result tuple.</a:t>
            </a:r>
            <a:endParaRPr/>
          </a:p>
        </p:txBody>
      </p:sp>
      <p:sp>
        <p:nvSpPr>
          <p:cNvPr id="343" name="Google Shape;343;g125b4f06391_0_9: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25b4f0639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25b4f0639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For the second segment, as you can see it is not filled. So there is 0 in the result.</a:t>
            </a:r>
            <a:endParaRPr/>
          </a:p>
        </p:txBody>
      </p:sp>
      <p:sp>
        <p:nvSpPr>
          <p:cNvPr id="352" name="Google Shape;352;g125b4f06391_1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5b4f06391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25b4f06391_1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In the same way, the program saves 1 for the 3rd segment.</a:t>
            </a:r>
            <a:endParaRPr/>
          </a:p>
        </p:txBody>
      </p:sp>
      <p:sp>
        <p:nvSpPr>
          <p:cNvPr id="361" name="Google Shape;361;g125b4f06391_1_11: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25b4f06391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25b4f06391_1_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Then let me ask you another question. Have you ever tried to record these numbers? It sounds straightforward right?. You can just look and type.</a:t>
            </a:r>
            <a:endParaRPr dirty="0"/>
          </a:p>
        </p:txBody>
      </p:sp>
      <p:sp>
        <p:nvSpPr>
          <p:cNvPr id="67" name="Google Shape;67;g125b4f06391_1_99: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5b4f0639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5b4f06391_1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1 for 4th.</a:t>
            </a:r>
            <a:endParaRPr/>
          </a:p>
        </p:txBody>
      </p:sp>
      <p:sp>
        <p:nvSpPr>
          <p:cNvPr id="370" name="Google Shape;370;g125b4f06391_1_25: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5b4f0639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25b4f0639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0 for 5th.</a:t>
            </a:r>
            <a:endParaRPr/>
          </a:p>
        </p:txBody>
      </p:sp>
      <p:sp>
        <p:nvSpPr>
          <p:cNvPr id="379" name="Google Shape;379;g125b4f06391_1_37: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25b4f06391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25b4f06391_1_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6th and</a:t>
            </a:r>
            <a:endParaRPr/>
          </a:p>
        </p:txBody>
      </p:sp>
      <p:sp>
        <p:nvSpPr>
          <p:cNvPr id="388" name="Google Shape;388;g125b4f06391_1_5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25b4f06391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25b4f06391_1_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7th. Both segments are filled, so we have 1 for both cases.</a:t>
            </a:r>
            <a:endParaRPr/>
          </a:p>
        </p:txBody>
      </p:sp>
      <p:sp>
        <p:nvSpPr>
          <p:cNvPr id="397" name="Google Shape;397;g125b4f06391_1_63: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25b4f06391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25b4f06391_1_1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From this result, the program can decide which number the result matches with using Look-Up Table that you can see here. This is how our code is working and deciding which number each bounding box has.</a:t>
            </a:r>
            <a:endParaRPr/>
          </a:p>
        </p:txBody>
      </p:sp>
      <p:sp>
        <p:nvSpPr>
          <p:cNvPr id="406" name="Google Shape;406;g125b4f06391_1_154: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2576ed1af0_0_5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35</a:t>
            </a:fld>
            <a:endParaRPr sz="1200" b="0" i="0" u="none" strike="noStrike" cap="none">
              <a:solidFill>
                <a:schemeClr val="dk1"/>
              </a:solidFill>
              <a:latin typeface="Open Sans"/>
              <a:ea typeface="Open Sans"/>
              <a:cs typeface="Open Sans"/>
              <a:sym typeface="Open Sans"/>
            </a:endParaRPr>
          </a:p>
        </p:txBody>
      </p:sp>
      <p:sp>
        <p:nvSpPr>
          <p:cNvPr id="412" name="Google Shape;412;g12576ed1af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 name="Google Shape;413;g12576ed1af0_0_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Open Sans"/>
                <a:ea typeface="Open Sans"/>
                <a:cs typeface="Open Sans"/>
                <a:sym typeface="Open Sans"/>
              </a:rPr>
              <a:t>Main title: 40 pt. Arial</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br>
              <a:rPr lang="en-US" sz="1200" b="0" i="0" u="none" strike="noStrike" cap="none">
                <a:solidFill>
                  <a:schemeClr val="dk1"/>
                </a:solidFill>
                <a:latin typeface="Open Sans"/>
                <a:ea typeface="Open Sans"/>
                <a:cs typeface="Open Sans"/>
                <a:sym typeface="Open Sans"/>
              </a:rPr>
            </a:br>
            <a:r>
              <a:rPr lang="en-US" sz="1200" b="0" i="0" u="none" strike="noStrike" cap="none">
                <a:solidFill>
                  <a:schemeClr val="dk1"/>
                </a:solidFill>
                <a:latin typeface="Open Sans"/>
                <a:ea typeface="Open Sans"/>
                <a:cs typeface="Open Sans"/>
                <a:sym typeface="Open Sans"/>
              </a:rPr>
              <a:t>Presenter Name: 16 pt. Arial</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Open Sans"/>
                <a:ea typeface="Open Sans"/>
                <a:cs typeface="Open Sans"/>
                <a:sym typeface="Open Sans"/>
              </a:rPr>
              <a:t>Presenters Title: 16 pt. Arial Italic</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endParaRPr sz="1200" b="0" i="0" u="none" strike="noStrike" cap="none">
              <a:solidFill>
                <a:schemeClr val="dk1"/>
              </a:solidFill>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25697f79a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25697f79aa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To evaluate our performance, we’re emphasizing speed  to make our program as convenient as possible while also being accurate. This video I’m about to show has been sped up but it demonstrates the accuracy of our program in reading a dataset of images. (Play vid) So most of the pictures have been read and plotted well with the exception of this singular blip. This occurs because an error is indicated on the graph as a negative 1.</a:t>
            </a:r>
            <a:br>
              <a:rPr lang="en-US" dirty="0"/>
            </a:br>
            <a:br>
              <a:rPr lang="en-US" dirty="0"/>
            </a:br>
            <a:endParaRPr dirty="0"/>
          </a:p>
        </p:txBody>
      </p:sp>
      <p:sp>
        <p:nvSpPr>
          <p:cNvPr id="421" name="Google Shape;421;g125697f79aa_0_29: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25b4f06391_3_24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37</a:t>
            </a:fld>
            <a:endParaRPr sz="1200" b="0" i="0" u="none" strike="noStrike" cap="none">
              <a:solidFill>
                <a:schemeClr val="dk1"/>
              </a:solidFill>
              <a:latin typeface="Open Sans"/>
              <a:ea typeface="Open Sans"/>
              <a:cs typeface="Open Sans"/>
              <a:sym typeface="Open Sans"/>
            </a:endParaRPr>
          </a:p>
        </p:txBody>
      </p:sp>
      <p:sp>
        <p:nvSpPr>
          <p:cNvPr id="428" name="Google Shape;428;g125b4f06391_3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9" name="Google Shape;429;g125b4f06391_3_2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dirty="0"/>
              <a:t>Here in this section, we can conclude that our program </a:t>
            </a:r>
            <a:r>
              <a:rPr lang="en-US" dirty="0" err="1"/>
              <a:t>SmartReader</a:t>
            </a:r>
            <a:r>
              <a:rPr lang="en-US" dirty="0"/>
              <a:t> can be a third hand of many researchers.</a:t>
            </a:r>
            <a:endParaRPr sz="1200" b="0" i="0" u="none" strike="noStrike" cap="none" dirty="0">
              <a:solidFill>
                <a:schemeClr val="dk1"/>
              </a:solidFill>
              <a:latin typeface="Open Sans"/>
              <a:ea typeface="Open Sans"/>
              <a:cs typeface="Open Sans"/>
              <a:sym typeface="Open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25b4f06391_3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25b4f06391_3_2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Based on the performance, the program can process 505 images within 100 seconds. This is 10.4 times faster than the speed of average computer typists. For accuracy of the recognition, we have 99.8% which means that we got only one error out of 505 images. This is 6.8% higher than the accuracy of average computer typists.</a:t>
            </a:r>
            <a:endParaRPr dirty="0"/>
          </a:p>
        </p:txBody>
      </p:sp>
      <p:sp>
        <p:nvSpPr>
          <p:cNvPr id="437" name="Google Shape;437;g125b4f06391_3_247: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25b4f06391_3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25b4f06391_3_2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Not every program can be perfect. If some transitional moment is captured, the program cannot recognize the digit because it doesn’t match with any number in the Look-Up Table. In this case, we can do interpolation using the images before and after. For this specific case, it can be 12.80215. However, these cases are relatively rare, and they do not affect the overall performance of our program.</a:t>
            </a:r>
            <a:endParaRPr dirty="0"/>
          </a:p>
        </p:txBody>
      </p:sp>
      <p:sp>
        <p:nvSpPr>
          <p:cNvPr id="456" name="Google Shape;456;g125b4f06391_3_276: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5b4f06391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5b4f06391_1_1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Well, what about 1000 images of them? Obviously, it becomes not fun anymore. It can be tedious, boring, or it can make you fall asleep. Then you might have a lot of typos. And it becomes not an easy task anymore.</a:t>
            </a:r>
            <a:endParaRPr dirty="0"/>
          </a:p>
        </p:txBody>
      </p:sp>
      <p:sp>
        <p:nvSpPr>
          <p:cNvPr id="80" name="Google Shape;80;g125b4f06391_1_109: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b4106812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1b4106812a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Well we are team </a:t>
            </a:r>
            <a:r>
              <a:rPr lang="en-US" dirty="0" err="1"/>
              <a:t>SmartReader</a:t>
            </a:r>
            <a:r>
              <a:rPr lang="en-US" dirty="0"/>
              <a:t> and this is what we have. Thank you all for listening and we are happy to answer any questions.</a:t>
            </a:r>
            <a:endParaRPr dirty="0"/>
          </a:p>
        </p:txBody>
      </p:sp>
      <p:sp>
        <p:nvSpPr>
          <p:cNvPr id="471" name="Google Shape;471;g11b4106812a_0_7: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5b4f06391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5b4f06391_1_1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Alright, but why do we need to record these numbers? Based on this reference, a lot of digital equipment use seven segment numbers to display digital data. And most of them do not have functionality to transfer the data digitally. That’s why we need to find a way to record these numbers.</a:t>
            </a:r>
            <a:endParaRPr/>
          </a:p>
        </p:txBody>
      </p:sp>
      <p:sp>
        <p:nvSpPr>
          <p:cNvPr id="91" name="Google Shape;91;g125b4f06391_1_125: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5b4f06391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5b4f06391_1_1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How can we record these numbers? The easiest answer can be typing. According to some statistics, average people can type 41 words per minute. (click) Let’s do some simple calculations. If we have 7 characters to type in, it will take 2 seconds to write. If we have 500 images of them, then it will be 17 minutes. Well, it doesn’t sound fun right? And it seems pretty inefficient.</a:t>
            </a:r>
            <a:endParaRPr dirty="0"/>
          </a:p>
        </p:txBody>
      </p:sp>
      <p:sp>
        <p:nvSpPr>
          <p:cNvPr id="102" name="Google Shape;102;g125b4f06391_1_144: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5b4f06391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5b4f06391_1_1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Here, we propose that using computer vision can be more efficient to record the numbers. This program takes a set of images and recognizes seven segment digits. In this presentation, we will talk about what the code does, how it can recognize the numbers, and how well our program performs.</a:t>
            </a:r>
            <a:endParaRPr/>
          </a:p>
        </p:txBody>
      </p:sp>
      <p:sp>
        <p:nvSpPr>
          <p:cNvPr id="131" name="Google Shape;131;g125b4f06391_1_163: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576ed1af0_0_20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8</a:t>
            </a:fld>
            <a:endParaRPr sz="1200" b="0" i="0" u="none" strike="noStrike" cap="none">
              <a:solidFill>
                <a:schemeClr val="dk1"/>
              </a:solidFill>
              <a:latin typeface="Open Sans"/>
              <a:ea typeface="Open Sans"/>
              <a:cs typeface="Open Sans"/>
              <a:sym typeface="Open Sans"/>
            </a:endParaRPr>
          </a:p>
        </p:txBody>
      </p:sp>
      <p:sp>
        <p:nvSpPr>
          <p:cNvPr id="160" name="Google Shape;160;g12576ed1af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 name="Google Shape;161;g12576ed1af0_0_2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a:t>I would like to first talk about the step by step process used by us for this task</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Open Sans"/>
                <a:ea typeface="Open Sans"/>
                <a:cs typeface="Open Sans"/>
                <a:sym typeface="Open Sans"/>
              </a:rPr>
              <a:t>Presenters Title: 16 pt. Arial Italic</a:t>
            </a: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360"/>
              </a:spcBef>
              <a:spcAft>
                <a:spcPts val="0"/>
              </a:spcAft>
              <a:buClr>
                <a:srgbClr val="000000"/>
              </a:buClr>
              <a:buSzPts val="1400"/>
              <a:buFont typeface="Arial"/>
              <a:buNone/>
            </a:pPr>
            <a:endParaRPr sz="1200" b="0" i="0" u="none" strike="noStrike" cap="none">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576ed1af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576ed1af0_0_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69" name="Google Shape;169;g12576ed1af0_0_77: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5"/>
        <p:cNvGrpSpPr/>
        <p:nvPr/>
      </p:nvGrpSpPr>
      <p:grpSpPr>
        <a:xfrm>
          <a:off x="0" y="0"/>
          <a:ext cx="0" cy="0"/>
          <a:chOff x="0" y="0"/>
          <a:chExt cx="0" cy="0"/>
        </a:xfrm>
      </p:grpSpPr>
      <p:sp>
        <p:nvSpPr>
          <p:cNvPr id="16" name="Google Shape;16;p2"/>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17" name="Google Shape;17;p2"/>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18" name="Google Shape;18;p2" descr="_Plaid-Digital_FINAL-NEW.png"/>
          <p:cNvPicPr preferRelativeResize="0"/>
          <p:nvPr/>
        </p:nvPicPr>
        <p:blipFill rotWithShape="1">
          <a:blip r:embed="rId3">
            <a:alphaModFix/>
          </a:blip>
          <a:srcRect l="84736" t="23988" r="4770" b="1988"/>
          <a:stretch/>
        </p:blipFill>
        <p:spPr>
          <a:xfrm>
            <a:off x="457200" y="0"/>
            <a:ext cx="790575" cy="5143500"/>
          </a:xfrm>
          <a:prstGeom prst="rect">
            <a:avLst/>
          </a:prstGeom>
          <a:noFill/>
          <a:ln>
            <a:noFill/>
          </a:ln>
        </p:spPr>
      </p:pic>
      <p:sp>
        <p:nvSpPr>
          <p:cNvPr id="19" name="Google Shape;19;p2"/>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20" name="Google Shape;20;p2"/>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21" name="Google Shape;21;p2" descr="_Plaid-Digital_FINAL-NEW.png"/>
          <p:cNvPicPr preferRelativeResize="0"/>
          <p:nvPr/>
        </p:nvPicPr>
        <p:blipFill rotWithShape="1">
          <a:blip r:embed="rId3">
            <a:alphaModFix/>
          </a:blip>
          <a:srcRect l="84736" t="23988" r="4770" b="1988"/>
          <a:stretch/>
        </p:blipFill>
        <p:spPr>
          <a:xfrm>
            <a:off x="457200" y="0"/>
            <a:ext cx="790575"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26" name="Google Shape;26;p4"/>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29" name="Google Shape;29;p5"/>
          <p:cNvSpPr txBox="1">
            <a:spLocks noGrp="1"/>
          </p:cNvSpPr>
          <p:nvPr>
            <p:ph type="body" idx="1"/>
          </p:nvPr>
        </p:nvSpPr>
        <p:spPr>
          <a:xfrm>
            <a:off x="457200" y="1200150"/>
            <a:ext cx="3962400"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Google Shape;30;p5"/>
          <p:cNvSpPr txBox="1">
            <a:spLocks noGrp="1"/>
          </p:cNvSpPr>
          <p:nvPr>
            <p:ph type="body" idx="2"/>
          </p:nvPr>
        </p:nvSpPr>
        <p:spPr>
          <a:xfrm>
            <a:off x="4727448" y="1212300"/>
            <a:ext cx="3959352"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33" name="Google Shape;33;p6"/>
          <p:cNvSpPr txBox="1">
            <a:spLocks noGrp="1"/>
          </p:cNvSpPr>
          <p:nvPr>
            <p:ph type="body" idx="1"/>
          </p:nvPr>
        </p:nvSpPr>
        <p:spPr>
          <a:xfrm>
            <a:off x="457200" y="1200150"/>
            <a:ext cx="2590800"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 name="Google Shape;34;p6"/>
          <p:cNvSpPr txBox="1">
            <a:spLocks noGrp="1"/>
          </p:cNvSpPr>
          <p:nvPr>
            <p:ph type="body" idx="2"/>
          </p:nvPr>
        </p:nvSpPr>
        <p:spPr>
          <a:xfrm>
            <a:off x="3276600" y="1200150"/>
            <a:ext cx="2590800"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 name="Google Shape;35;p6"/>
          <p:cNvSpPr txBox="1">
            <a:spLocks noGrp="1"/>
          </p:cNvSpPr>
          <p:nvPr>
            <p:ph type="body" idx="3"/>
          </p:nvPr>
        </p:nvSpPr>
        <p:spPr>
          <a:xfrm>
            <a:off x="6096000" y="1200150"/>
            <a:ext cx="2590800"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38" name="Google Shape;38;p7"/>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7"/>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 name="Google Shape;40;p7"/>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Google Shape;41;p7"/>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_Plaid-Digital_FINAL-NEW.png"/>
          <p:cNvPicPr preferRelativeResize="0"/>
          <p:nvPr/>
        </p:nvPicPr>
        <p:blipFill rotWithShape="1">
          <a:blip r:embed="rId9">
            <a:alphaModFix/>
          </a:blip>
          <a:srcRect l="59550" t="20874" r="39888" b="2893"/>
          <a:stretch/>
        </p:blipFill>
        <p:spPr>
          <a:xfrm rot="5400000">
            <a:off x="3798887" y="1046163"/>
            <a:ext cx="60325" cy="7658100"/>
          </a:xfrm>
          <a:prstGeom prst="rect">
            <a:avLst/>
          </a:prstGeom>
          <a:noFill/>
          <a:ln>
            <a:noFill/>
          </a:ln>
        </p:spPr>
      </p:pic>
      <p:pic>
        <p:nvPicPr>
          <p:cNvPr id="11" name="Google Shape;11;p1" descr="_Plaid-Digital_FINAL-NEW.png"/>
          <p:cNvPicPr preferRelativeResize="0"/>
          <p:nvPr/>
        </p:nvPicPr>
        <p:blipFill rotWithShape="1">
          <a:blip r:embed="rId9">
            <a:alphaModFix/>
          </a:blip>
          <a:srcRect l="59550" t="20874" r="39888" b="2893"/>
          <a:stretch/>
        </p:blipFill>
        <p:spPr>
          <a:xfrm rot="5400000">
            <a:off x="3798887" y="1046163"/>
            <a:ext cx="60325" cy="7658100"/>
          </a:xfrm>
          <a:prstGeom prst="rect">
            <a:avLst/>
          </a:prstGeom>
          <a:noFill/>
          <a:ln>
            <a:noFill/>
          </a:ln>
        </p:spPr>
      </p:pic>
      <p:sp>
        <p:nvSpPr>
          <p:cNvPr id="12" name="Google Shape;12;p1"/>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13" name="Google Shape;13;p1"/>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 name="Google Shape;14;p1"/>
          <p:cNvPicPr preferRelativeResize="0"/>
          <p:nvPr/>
        </p:nvPicPr>
        <p:blipFill rotWithShape="1">
          <a:blip r:embed="rId10">
            <a:alphaModFix/>
          </a:blip>
          <a:srcRect/>
          <a:stretch/>
        </p:blipFill>
        <p:spPr>
          <a:xfrm>
            <a:off x="7772400" y="4248150"/>
            <a:ext cx="1154590" cy="73639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6.jpg"/><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cxnSp>
        <p:nvCxnSpPr>
          <p:cNvPr id="48" name="Google Shape;48;p9"/>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49" name="Google Shape;49;p9"/>
          <p:cNvSpPr txBox="1"/>
          <p:nvPr/>
        </p:nvSpPr>
        <p:spPr>
          <a:xfrm>
            <a:off x="2081125" y="1461875"/>
            <a:ext cx="6432000" cy="15381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4000"/>
              <a:buFont typeface="Arial"/>
              <a:buNone/>
            </a:pPr>
            <a:r>
              <a:rPr lang="en-US" sz="4000">
                <a:solidFill>
                  <a:schemeClr val="lt1"/>
                </a:solidFill>
              </a:rPr>
              <a:t>Recognizing Seven-Segment Digits using Computer Vision</a:t>
            </a:r>
            <a:endParaRPr sz="4000" i="0" u="none" strike="noStrike" cap="none">
              <a:solidFill>
                <a:schemeClr val="lt1"/>
              </a:solidFill>
            </a:endParaRPr>
          </a:p>
        </p:txBody>
      </p:sp>
      <p:sp>
        <p:nvSpPr>
          <p:cNvPr id="50" name="Google Shape;50;p9"/>
          <p:cNvSpPr txBox="1"/>
          <p:nvPr/>
        </p:nvSpPr>
        <p:spPr>
          <a:xfrm>
            <a:off x="2118100" y="3561100"/>
            <a:ext cx="6503400" cy="1505100"/>
          </a:xfrm>
          <a:prstGeom prst="rect">
            <a:avLst/>
          </a:prstGeom>
          <a:noFill/>
          <a:ln>
            <a:noFill/>
          </a:ln>
        </p:spPr>
        <p:txBody>
          <a:bodyPr spcFirstLastPara="1" wrap="square" lIns="91425" tIns="45700" rIns="91425" bIns="45700" anchor="t" anchorCtr="0">
            <a:noAutofit/>
          </a:bodyPr>
          <a:lstStyle/>
          <a:p>
            <a:pPr marL="3175" lvl="0" indent="-3175" algn="l" rtl="0">
              <a:spcBef>
                <a:spcPts val="320"/>
              </a:spcBef>
              <a:spcAft>
                <a:spcPts val="0"/>
              </a:spcAft>
              <a:buClr>
                <a:srgbClr val="000000"/>
              </a:buClr>
              <a:buSzPts val="1600"/>
              <a:buFont typeface="Arial"/>
              <a:buNone/>
            </a:pPr>
            <a:r>
              <a:rPr lang="en-US" sz="1600">
                <a:solidFill>
                  <a:srgbClr val="FFFFFF"/>
                </a:solidFill>
              </a:rPr>
              <a:t>Team name: SmartReader</a:t>
            </a:r>
            <a:endParaRPr sz="1600">
              <a:solidFill>
                <a:srgbClr val="FFFFFF"/>
              </a:solidFill>
            </a:endParaRPr>
          </a:p>
          <a:p>
            <a:pPr marL="3175" lvl="0" indent="-3175" algn="l" rtl="0">
              <a:spcBef>
                <a:spcPts val="320"/>
              </a:spcBef>
              <a:spcAft>
                <a:spcPts val="0"/>
              </a:spcAft>
              <a:buClr>
                <a:srgbClr val="000000"/>
              </a:buClr>
              <a:buSzPts val="1600"/>
              <a:buFont typeface="Arial"/>
              <a:buNone/>
            </a:pPr>
            <a:r>
              <a:rPr lang="en-US" sz="1600">
                <a:solidFill>
                  <a:srgbClr val="FFFFFF"/>
                </a:solidFill>
              </a:rPr>
              <a:t>Team type: D-team</a:t>
            </a:r>
            <a:endParaRPr sz="1600">
              <a:solidFill>
                <a:srgbClr val="FFFFFF"/>
              </a:solidFill>
            </a:endParaRPr>
          </a:p>
          <a:p>
            <a:pPr marL="3175" lvl="0" indent="-3175" algn="l" rtl="0">
              <a:spcBef>
                <a:spcPts val="320"/>
              </a:spcBef>
              <a:spcAft>
                <a:spcPts val="0"/>
              </a:spcAft>
              <a:buClr>
                <a:srgbClr val="000000"/>
              </a:buClr>
              <a:buSzPts val="1600"/>
              <a:buFont typeface="Arial"/>
              <a:buNone/>
            </a:pPr>
            <a:r>
              <a:rPr lang="en-US" sz="1600">
                <a:solidFill>
                  <a:srgbClr val="FFFFFF"/>
                </a:solidFill>
              </a:rPr>
              <a:t>Team members: </a:t>
            </a:r>
            <a:r>
              <a:rPr lang="en-US" sz="1600">
                <a:solidFill>
                  <a:schemeClr val="lt1"/>
                </a:solidFill>
              </a:rPr>
              <a:t>Navodit Chandra, Yun Sik Ohm,                                  </a:t>
            </a:r>
            <a:endParaRPr sz="1600">
              <a:solidFill>
                <a:schemeClr val="lt1"/>
              </a:solidFill>
            </a:endParaRPr>
          </a:p>
          <a:p>
            <a:pPr marL="3175" lvl="0" indent="-3175" algn="l" rtl="0">
              <a:spcBef>
                <a:spcPts val="320"/>
              </a:spcBef>
              <a:spcAft>
                <a:spcPts val="0"/>
              </a:spcAft>
              <a:buClr>
                <a:srgbClr val="000000"/>
              </a:buClr>
              <a:buSzPts val="1600"/>
              <a:buFont typeface="Arial"/>
              <a:buNone/>
            </a:pPr>
            <a:r>
              <a:rPr lang="en-US" sz="1600">
                <a:solidFill>
                  <a:schemeClr val="lt1"/>
                </a:solidFill>
              </a:rPr>
              <a:t>                           Johansson George Jose</a:t>
            </a:r>
            <a:endParaRPr sz="1600">
              <a:solidFill>
                <a:schemeClr val="lt1"/>
              </a:solidFill>
            </a:endParaRPr>
          </a:p>
          <a:p>
            <a:pPr marL="3175" lvl="0" indent="-3175" algn="l" rtl="0">
              <a:spcBef>
                <a:spcPts val="320"/>
              </a:spcBef>
              <a:spcAft>
                <a:spcPts val="0"/>
              </a:spcAft>
              <a:buClr>
                <a:srgbClr val="000000"/>
              </a:buClr>
              <a:buSzPts val="1600"/>
              <a:buFont typeface="Arial"/>
              <a:buNone/>
            </a:pPr>
            <a:endParaRPr sz="1600">
              <a:solidFill>
                <a:schemeClr val="lt1"/>
              </a:solidFill>
            </a:endParaRPr>
          </a:p>
          <a:p>
            <a:pPr marL="3175" lvl="0" indent="-3175" algn="l" rtl="0">
              <a:spcBef>
                <a:spcPts val="320"/>
              </a:spcBef>
              <a:spcAft>
                <a:spcPts val="0"/>
              </a:spcAft>
              <a:buClr>
                <a:srgbClr val="000000"/>
              </a:buClr>
              <a:buSzPts val="1600"/>
              <a:buFont typeface="Arial"/>
              <a:buNone/>
            </a:pPr>
            <a:endParaRPr sz="1600">
              <a:solidFill>
                <a:srgbClr val="FFFFFF"/>
              </a:solidFill>
            </a:endParaRPr>
          </a:p>
          <a:p>
            <a:pPr marL="0" lvl="0" indent="0" algn="l" rtl="0">
              <a:spcBef>
                <a:spcPts val="320"/>
              </a:spcBef>
              <a:spcAft>
                <a:spcPts val="0"/>
              </a:spcAft>
              <a:buClr>
                <a:srgbClr val="000000"/>
              </a:buClr>
              <a:buSzPts val="1600"/>
              <a:buFont typeface="Arial"/>
              <a:buNone/>
            </a:pPr>
            <a:endParaRPr sz="1600">
              <a:solidFill>
                <a:srgbClr val="FFFFFF"/>
              </a:solidFill>
            </a:endParaRPr>
          </a:p>
          <a:p>
            <a:pPr marL="3175" lvl="0" indent="-3175" algn="l" rtl="0">
              <a:spcBef>
                <a:spcPts val="320"/>
              </a:spcBef>
              <a:spcAft>
                <a:spcPts val="0"/>
              </a:spcAft>
              <a:buClr>
                <a:srgbClr val="000000"/>
              </a:buClr>
              <a:buSzPts val="1600"/>
              <a:buFont typeface="Arial"/>
              <a:buNone/>
            </a:pPr>
            <a:endParaRPr sz="1600">
              <a:solidFill>
                <a:srgbClr val="FFFFFF"/>
              </a:solidFill>
            </a:endParaRPr>
          </a:p>
          <a:p>
            <a:pPr marL="3175" lvl="0" indent="-3175" algn="l" rtl="0">
              <a:spcBef>
                <a:spcPts val="320"/>
              </a:spcBef>
              <a:spcAft>
                <a:spcPts val="0"/>
              </a:spcAft>
              <a:buClr>
                <a:srgbClr val="000000"/>
              </a:buClr>
              <a:buSzPts val="1600"/>
              <a:buFont typeface="Arial"/>
              <a:buNone/>
            </a:pPr>
            <a:endParaRPr sz="1600">
              <a:solidFill>
                <a:srgbClr val="FFFFFF"/>
              </a:solidFill>
            </a:endParaRPr>
          </a:p>
          <a:p>
            <a:pPr marL="3175" lvl="0" indent="-3175" algn="l" rtl="0">
              <a:spcBef>
                <a:spcPts val="320"/>
              </a:spcBef>
              <a:spcAft>
                <a:spcPts val="0"/>
              </a:spcAft>
              <a:buClr>
                <a:srgbClr val="000000"/>
              </a:buClr>
              <a:buSzPts val="1600"/>
              <a:buFont typeface="Arial"/>
              <a:buNone/>
            </a:pPr>
            <a:endParaRPr sz="16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Contour detection</a:t>
            </a:r>
            <a:endParaRPr/>
          </a:p>
        </p:txBody>
      </p:sp>
      <p:pic>
        <p:nvPicPr>
          <p:cNvPr id="183" name="Google Shape;183;p19"/>
          <p:cNvPicPr preferRelativeResize="0"/>
          <p:nvPr/>
        </p:nvPicPr>
        <p:blipFill>
          <a:blip r:embed="rId3">
            <a:alphaModFix/>
          </a:blip>
          <a:stretch>
            <a:fillRect/>
          </a:stretch>
        </p:blipFill>
        <p:spPr>
          <a:xfrm>
            <a:off x="665438" y="976125"/>
            <a:ext cx="3986785" cy="3191255"/>
          </a:xfrm>
          <a:prstGeom prst="rect">
            <a:avLst/>
          </a:prstGeom>
          <a:noFill/>
          <a:ln>
            <a:noFill/>
          </a:ln>
        </p:spPr>
      </p:pic>
      <p:sp>
        <p:nvSpPr>
          <p:cNvPr id="184" name="Google Shape;184;p19"/>
          <p:cNvSpPr txBox="1"/>
          <p:nvPr/>
        </p:nvSpPr>
        <p:spPr>
          <a:xfrm>
            <a:off x="665487" y="4171950"/>
            <a:ext cx="3986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rPr>
              <a:t>Application of contour detection in an attempt to extract the 7-segment display</a:t>
            </a:r>
            <a:endParaRPr>
              <a:solidFill>
                <a:schemeClr val="dk1"/>
              </a:solidFill>
            </a:endParaRPr>
          </a:p>
        </p:txBody>
      </p:sp>
      <p:sp>
        <p:nvSpPr>
          <p:cNvPr id="185" name="Google Shape;185;p19"/>
          <p:cNvSpPr txBox="1"/>
          <p:nvPr/>
        </p:nvSpPr>
        <p:spPr>
          <a:xfrm>
            <a:off x="5197700" y="1509750"/>
            <a:ext cx="30000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Contour detection does not yield good results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 detour is observed across the contour detected by OpenCV</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The low resolution and content of the image are primarily responsible for this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Manual cropping</a:t>
            </a:r>
            <a:endParaRPr/>
          </a:p>
        </p:txBody>
      </p:sp>
      <p:pic>
        <p:nvPicPr>
          <p:cNvPr id="192" name="Google Shape;192;p20"/>
          <p:cNvPicPr preferRelativeResize="0"/>
          <p:nvPr/>
        </p:nvPicPr>
        <p:blipFill>
          <a:blip r:embed="rId3">
            <a:alphaModFix/>
          </a:blip>
          <a:stretch>
            <a:fillRect/>
          </a:stretch>
        </p:blipFill>
        <p:spPr>
          <a:xfrm>
            <a:off x="2295138" y="2963700"/>
            <a:ext cx="4553714" cy="1453896"/>
          </a:xfrm>
          <a:prstGeom prst="rect">
            <a:avLst/>
          </a:prstGeom>
          <a:noFill/>
          <a:ln>
            <a:noFill/>
          </a:ln>
        </p:spPr>
      </p:pic>
      <p:sp>
        <p:nvSpPr>
          <p:cNvPr id="193" name="Google Shape;193;p20"/>
          <p:cNvSpPr txBox="1"/>
          <p:nvPr/>
        </p:nvSpPr>
        <p:spPr>
          <a:xfrm>
            <a:off x="3806400" y="4417600"/>
            <a:ext cx="153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Cropped image</a:t>
            </a:r>
            <a:endParaRPr>
              <a:solidFill>
                <a:schemeClr val="dk1"/>
              </a:solidFill>
            </a:endParaRPr>
          </a:p>
        </p:txBody>
      </p:sp>
      <p:sp>
        <p:nvSpPr>
          <p:cNvPr id="194" name="Google Shape;194;p20"/>
          <p:cNvSpPr txBox="1"/>
          <p:nvPr/>
        </p:nvSpPr>
        <p:spPr>
          <a:xfrm>
            <a:off x="2295150" y="1013325"/>
            <a:ext cx="45537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Computationally inexpensive</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Yields accurate results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Involves hardcoding the region of interest and may not generalize well</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Iterative procedure for finding the coordinates of the region of interest</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Extracting the region of interest using the mouse</a:t>
            </a:r>
            <a:endParaRPr/>
          </a:p>
        </p:txBody>
      </p:sp>
      <p:pic>
        <p:nvPicPr>
          <p:cNvPr id="201" name="Google Shape;201;p21"/>
          <p:cNvPicPr preferRelativeResize="0"/>
          <p:nvPr/>
        </p:nvPicPr>
        <p:blipFill>
          <a:blip r:embed="rId3">
            <a:alphaModFix/>
          </a:blip>
          <a:stretch>
            <a:fillRect/>
          </a:stretch>
        </p:blipFill>
        <p:spPr>
          <a:xfrm>
            <a:off x="2295138" y="2932375"/>
            <a:ext cx="4553713" cy="1453896"/>
          </a:xfrm>
          <a:prstGeom prst="rect">
            <a:avLst/>
          </a:prstGeom>
          <a:noFill/>
          <a:ln>
            <a:noFill/>
          </a:ln>
        </p:spPr>
      </p:pic>
      <p:sp>
        <p:nvSpPr>
          <p:cNvPr id="202" name="Google Shape;202;p21"/>
          <p:cNvSpPr txBox="1"/>
          <p:nvPr/>
        </p:nvSpPr>
        <p:spPr>
          <a:xfrm>
            <a:off x="3757825" y="4431075"/>
            <a:ext cx="14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Cropped image</a:t>
            </a:r>
            <a:endParaRPr>
              <a:solidFill>
                <a:schemeClr val="dk1"/>
              </a:solidFill>
            </a:endParaRPr>
          </a:p>
        </p:txBody>
      </p:sp>
      <p:sp>
        <p:nvSpPr>
          <p:cNvPr id="203" name="Google Shape;203;p21"/>
          <p:cNvSpPr txBox="1"/>
          <p:nvPr/>
        </p:nvSpPr>
        <p:spPr>
          <a:xfrm>
            <a:off x="2237425" y="906300"/>
            <a:ext cx="4611300" cy="2339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Using the mouse seems to be a pretty elegant way!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Also yields accurate results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Might not be a very convenient alternative if there are a large number of readings which need to be taken successively</a:t>
            </a:r>
            <a:endParaRPr>
              <a:solidFill>
                <a:schemeClr val="dk1"/>
              </a:solidFill>
            </a:endParaRPr>
          </a:p>
          <a:p>
            <a:pPr marL="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cxnSp>
        <p:nvCxnSpPr>
          <p:cNvPr id="209" name="Google Shape;209;p22"/>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210" name="Google Shape;210;p22"/>
          <p:cNvSpPr txBox="1"/>
          <p:nvPr/>
        </p:nvSpPr>
        <p:spPr>
          <a:xfrm>
            <a:off x="2133600" y="2038350"/>
            <a:ext cx="6555600" cy="13716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4000"/>
              <a:buFont typeface="Arial"/>
              <a:buNone/>
            </a:pPr>
            <a:r>
              <a:rPr lang="en-US" sz="4000">
                <a:solidFill>
                  <a:schemeClr val="lt1"/>
                </a:solidFill>
              </a:rPr>
              <a:t>Blurred digits in the seven-segment display</a:t>
            </a:r>
            <a:endParaRPr sz="4000" i="0" u="none" strike="noStrike" cap="none">
              <a:solidFill>
                <a:schemeClr val="lt1"/>
              </a:solidFill>
            </a:endParaRPr>
          </a:p>
        </p:txBody>
      </p:sp>
      <p:sp>
        <p:nvSpPr>
          <p:cNvPr id="211" name="Google Shape;211;p22"/>
          <p:cNvSpPr txBox="1"/>
          <p:nvPr/>
        </p:nvSpPr>
        <p:spPr>
          <a:xfrm>
            <a:off x="2118100" y="3561100"/>
            <a:ext cx="5578200" cy="1505100"/>
          </a:xfrm>
          <a:prstGeom prst="rect">
            <a:avLst/>
          </a:prstGeom>
          <a:noFill/>
          <a:ln>
            <a:noFill/>
          </a:ln>
        </p:spPr>
        <p:txBody>
          <a:bodyPr spcFirstLastPara="1" wrap="square" lIns="91425" tIns="45700" rIns="91425" bIns="45700" anchor="t" anchorCtr="0">
            <a:noAutofit/>
          </a:bodyPr>
          <a:lstStyle/>
          <a:p>
            <a:pPr marL="3175" lvl="0" indent="-3175" algn="r" rtl="0">
              <a:spcBef>
                <a:spcPts val="320"/>
              </a:spcBef>
              <a:spcAft>
                <a:spcPts val="0"/>
              </a:spcAft>
              <a:buClr>
                <a:srgbClr val="000000"/>
              </a:buClr>
              <a:buSzPts val="1600"/>
              <a:buFont typeface="Arial"/>
              <a:buNone/>
            </a:pPr>
            <a:r>
              <a:rPr lang="en-US" altLang="ko-KR" sz="1600" dirty="0">
                <a:solidFill>
                  <a:srgbClr val="FFFFFF"/>
                </a:solidFill>
              </a:rPr>
              <a:t>Image Processing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How to address the issue of a blurred seven segment display?</a:t>
            </a:r>
            <a:endParaRPr/>
          </a:p>
        </p:txBody>
      </p:sp>
      <p:pic>
        <p:nvPicPr>
          <p:cNvPr id="218" name="Google Shape;218;p23"/>
          <p:cNvPicPr preferRelativeResize="0"/>
          <p:nvPr/>
        </p:nvPicPr>
        <p:blipFill>
          <a:blip r:embed="rId3">
            <a:alphaModFix/>
          </a:blip>
          <a:stretch>
            <a:fillRect/>
          </a:stretch>
        </p:blipFill>
        <p:spPr>
          <a:xfrm>
            <a:off x="585225" y="1222625"/>
            <a:ext cx="3986785" cy="3191255"/>
          </a:xfrm>
          <a:prstGeom prst="rect">
            <a:avLst/>
          </a:prstGeom>
          <a:noFill/>
          <a:ln>
            <a:noFill/>
          </a:ln>
        </p:spPr>
      </p:pic>
      <p:sp>
        <p:nvSpPr>
          <p:cNvPr id="219" name="Google Shape;219;p23"/>
          <p:cNvSpPr txBox="1"/>
          <p:nvPr/>
        </p:nvSpPr>
        <p:spPr>
          <a:xfrm>
            <a:off x="1078613" y="44138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Sample image from the dataset</a:t>
            </a:r>
            <a:endParaRPr>
              <a:solidFill>
                <a:schemeClr val="dk1"/>
              </a:solidFill>
            </a:endParaRPr>
          </a:p>
        </p:txBody>
      </p:sp>
      <p:sp>
        <p:nvSpPr>
          <p:cNvPr id="220" name="Google Shape;220;p23"/>
          <p:cNvSpPr txBox="1"/>
          <p:nvPr/>
        </p:nvSpPr>
        <p:spPr>
          <a:xfrm>
            <a:off x="5260925" y="16174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p:txBody>
      </p:sp>
      <p:sp>
        <p:nvSpPr>
          <p:cNvPr id="221" name="Google Shape;221;p23"/>
          <p:cNvSpPr txBox="1"/>
          <p:nvPr/>
        </p:nvSpPr>
        <p:spPr>
          <a:xfrm>
            <a:off x="5260925" y="1725150"/>
            <a:ext cx="3000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Use of sharpening techniques to emphasize the edges of the decimal numerals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Possible techniques:</a:t>
            </a:r>
            <a:endParaRPr>
              <a:solidFill>
                <a:schemeClr val="dk1"/>
              </a:solidFill>
            </a:endParaRPr>
          </a:p>
          <a:p>
            <a:pPr marL="914400" lvl="0" indent="-317500" algn="l" rtl="0">
              <a:spcBef>
                <a:spcPts val="0"/>
              </a:spcBef>
              <a:spcAft>
                <a:spcPts val="0"/>
              </a:spcAft>
              <a:buClr>
                <a:schemeClr val="dk1"/>
              </a:buClr>
              <a:buSzPts val="1400"/>
              <a:buChar char="➔"/>
            </a:pPr>
            <a:r>
              <a:rPr lang="en-US">
                <a:solidFill>
                  <a:schemeClr val="dk1"/>
                </a:solidFill>
              </a:rPr>
              <a:t>Unsharp masking</a:t>
            </a:r>
            <a:endParaRPr>
              <a:solidFill>
                <a:schemeClr val="dk1"/>
              </a:solidFill>
            </a:endParaRPr>
          </a:p>
          <a:p>
            <a:pPr marL="914400" lvl="0" indent="-317500" algn="l" rtl="0">
              <a:spcBef>
                <a:spcPts val="0"/>
              </a:spcBef>
              <a:spcAft>
                <a:spcPts val="0"/>
              </a:spcAft>
              <a:buClr>
                <a:schemeClr val="dk1"/>
              </a:buClr>
              <a:buSzPts val="1400"/>
              <a:buChar char="➔"/>
            </a:pPr>
            <a:r>
              <a:rPr lang="en-US">
                <a:solidFill>
                  <a:schemeClr val="dk1"/>
                </a:solidFill>
              </a:rPr>
              <a:t>Sharpening filter</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4"/>
          <p:cNvSpPr txBox="1">
            <a:spLocks noGrp="1"/>
          </p:cNvSpPr>
          <p:nvPr>
            <p:ph type="title"/>
          </p:nvPr>
        </p:nvSpPr>
        <p:spPr>
          <a:xfrm>
            <a:off x="457200" y="361950"/>
            <a:ext cx="8229600" cy="85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Implement sharpening techniques to emphasize edges</a:t>
            </a:r>
            <a:endParaRPr/>
          </a:p>
        </p:txBody>
      </p:sp>
      <p:pic>
        <p:nvPicPr>
          <p:cNvPr id="228" name="Google Shape;228;p24"/>
          <p:cNvPicPr preferRelativeResize="0"/>
          <p:nvPr/>
        </p:nvPicPr>
        <p:blipFill>
          <a:blip r:embed="rId3">
            <a:alphaModFix/>
          </a:blip>
          <a:stretch>
            <a:fillRect/>
          </a:stretch>
        </p:blipFill>
        <p:spPr>
          <a:xfrm>
            <a:off x="2295150" y="3054950"/>
            <a:ext cx="4553712" cy="1453896"/>
          </a:xfrm>
          <a:prstGeom prst="rect">
            <a:avLst/>
          </a:prstGeom>
          <a:noFill/>
          <a:ln>
            <a:noFill/>
          </a:ln>
        </p:spPr>
      </p:pic>
      <p:sp>
        <p:nvSpPr>
          <p:cNvPr id="229" name="Google Shape;229;p24"/>
          <p:cNvSpPr txBox="1"/>
          <p:nvPr/>
        </p:nvSpPr>
        <p:spPr>
          <a:xfrm>
            <a:off x="3802050" y="4487350"/>
            <a:ext cx="207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Sharpened image</a:t>
            </a:r>
            <a:endParaRPr>
              <a:solidFill>
                <a:schemeClr val="dk1"/>
              </a:solidFill>
            </a:endParaRPr>
          </a:p>
        </p:txBody>
      </p:sp>
      <p:sp>
        <p:nvSpPr>
          <p:cNvPr id="230" name="Google Shape;230;p24"/>
          <p:cNvSpPr txBox="1"/>
          <p:nvPr/>
        </p:nvSpPr>
        <p:spPr>
          <a:xfrm>
            <a:off x="2295150" y="1575975"/>
            <a:ext cx="45537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The benefit of sharpening would be that no mistake is made in the recognition of digits while making use of the seven segment digit recognition algorithm</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cxnSp>
        <p:nvCxnSpPr>
          <p:cNvPr id="236" name="Google Shape;236;p25"/>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237" name="Google Shape;237;p25"/>
          <p:cNvSpPr txBox="1"/>
          <p:nvPr/>
        </p:nvSpPr>
        <p:spPr>
          <a:xfrm>
            <a:off x="2141450" y="1469150"/>
            <a:ext cx="6064200" cy="19206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4000"/>
              <a:buFont typeface="Arial"/>
              <a:buNone/>
            </a:pPr>
            <a:r>
              <a:rPr lang="en-US" sz="4000">
                <a:solidFill>
                  <a:schemeClr val="lt1"/>
                </a:solidFill>
              </a:rPr>
              <a:t>What if readings need to be taken on a bright sunny day!</a:t>
            </a:r>
            <a:endParaRPr sz="4000" i="0" u="none" strike="noStrike" cap="none">
              <a:solidFill>
                <a:schemeClr val="lt1"/>
              </a:solidFill>
            </a:endParaRPr>
          </a:p>
        </p:txBody>
      </p:sp>
      <p:sp>
        <p:nvSpPr>
          <p:cNvPr id="238" name="Google Shape;238;p25"/>
          <p:cNvSpPr txBox="1"/>
          <p:nvPr/>
        </p:nvSpPr>
        <p:spPr>
          <a:xfrm>
            <a:off x="2118100" y="3561100"/>
            <a:ext cx="5578200" cy="1505100"/>
          </a:xfrm>
          <a:prstGeom prst="rect">
            <a:avLst/>
          </a:prstGeom>
          <a:noFill/>
          <a:ln>
            <a:noFill/>
          </a:ln>
        </p:spPr>
        <p:txBody>
          <a:bodyPr spcFirstLastPara="1" wrap="square" lIns="91425" tIns="45700" rIns="91425" bIns="45700" anchor="t" anchorCtr="0">
            <a:noAutofit/>
          </a:bodyPr>
          <a:lstStyle/>
          <a:p>
            <a:pPr marL="3175" lvl="0" indent="-3175" algn="r" rtl="0">
              <a:spcBef>
                <a:spcPts val="320"/>
              </a:spcBef>
              <a:spcAft>
                <a:spcPts val="0"/>
              </a:spcAft>
              <a:buClr>
                <a:srgbClr val="000000"/>
              </a:buClr>
              <a:buSzPts val="1600"/>
              <a:buFont typeface="Arial"/>
              <a:buNone/>
            </a:pPr>
            <a:r>
              <a:rPr lang="en-US" altLang="ko-KR" sz="1600" dirty="0">
                <a:solidFill>
                  <a:srgbClr val="FFFFFF"/>
                </a:solidFill>
              </a:rPr>
              <a:t>Image Processing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457200" y="125400"/>
            <a:ext cx="8229600" cy="9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if you want to use computer vision for taking readings on a sunny day?</a:t>
            </a:r>
            <a:endParaRPr/>
          </a:p>
        </p:txBody>
      </p:sp>
      <p:pic>
        <p:nvPicPr>
          <p:cNvPr id="245" name="Google Shape;245;p26"/>
          <p:cNvPicPr preferRelativeResize="0"/>
          <p:nvPr/>
        </p:nvPicPr>
        <p:blipFill>
          <a:blip r:embed="rId3">
            <a:alphaModFix/>
          </a:blip>
          <a:stretch>
            <a:fillRect/>
          </a:stretch>
        </p:blipFill>
        <p:spPr>
          <a:xfrm>
            <a:off x="457200" y="1227600"/>
            <a:ext cx="3989402" cy="3191524"/>
          </a:xfrm>
          <a:prstGeom prst="rect">
            <a:avLst/>
          </a:prstGeom>
          <a:noFill/>
          <a:ln>
            <a:noFill/>
          </a:ln>
        </p:spPr>
      </p:pic>
      <p:sp>
        <p:nvSpPr>
          <p:cNvPr id="246" name="Google Shape;246;p26"/>
          <p:cNvSpPr txBox="1"/>
          <p:nvPr/>
        </p:nvSpPr>
        <p:spPr>
          <a:xfrm>
            <a:off x="900600" y="4458275"/>
            <a:ext cx="310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Sample image from the dataset</a:t>
            </a:r>
            <a:endParaRPr/>
          </a:p>
        </p:txBody>
      </p:sp>
      <p:sp>
        <p:nvSpPr>
          <p:cNvPr id="247" name="Google Shape;247;p26"/>
          <p:cNvSpPr txBox="1"/>
          <p:nvPr/>
        </p:nvSpPr>
        <p:spPr>
          <a:xfrm>
            <a:off x="371300" y="4277725"/>
            <a:ext cx="138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48" name="Google Shape;248;p26"/>
          <p:cNvSpPr txBox="1"/>
          <p:nvPr/>
        </p:nvSpPr>
        <p:spPr>
          <a:xfrm>
            <a:off x="5143500" y="1976763"/>
            <a:ext cx="30000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A streak of sunlight might appear across the seven segment display screen on a particular day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Effective way to address this issue:</a:t>
            </a:r>
            <a:endParaRPr>
              <a:solidFill>
                <a:schemeClr val="dk1"/>
              </a:solidFill>
            </a:endParaRPr>
          </a:p>
          <a:p>
            <a:pPr marL="914400" lvl="0" indent="-317500" algn="l" rtl="0">
              <a:spcBef>
                <a:spcPts val="0"/>
              </a:spcBef>
              <a:spcAft>
                <a:spcPts val="0"/>
              </a:spcAft>
              <a:buClr>
                <a:schemeClr val="dk1"/>
              </a:buClr>
              <a:buSzPts val="1400"/>
              <a:buChar char="➔"/>
            </a:pPr>
            <a:r>
              <a:rPr lang="en-US">
                <a:solidFill>
                  <a:schemeClr val="dk1"/>
                </a:solidFill>
              </a:rPr>
              <a:t>Gamma correction</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Use Gamma correction</a:t>
            </a:r>
            <a:endParaRPr/>
          </a:p>
        </p:txBody>
      </p:sp>
      <p:pic>
        <p:nvPicPr>
          <p:cNvPr id="255" name="Google Shape;255;p27"/>
          <p:cNvPicPr preferRelativeResize="0"/>
          <p:nvPr/>
        </p:nvPicPr>
        <p:blipFill>
          <a:blip r:embed="rId3">
            <a:alphaModFix/>
          </a:blip>
          <a:stretch>
            <a:fillRect/>
          </a:stretch>
        </p:blipFill>
        <p:spPr>
          <a:xfrm>
            <a:off x="457800" y="2776375"/>
            <a:ext cx="4553711" cy="1453896"/>
          </a:xfrm>
          <a:prstGeom prst="rect">
            <a:avLst/>
          </a:prstGeom>
          <a:noFill/>
          <a:ln>
            <a:noFill/>
          </a:ln>
        </p:spPr>
      </p:pic>
      <p:sp>
        <p:nvSpPr>
          <p:cNvPr id="256" name="Google Shape;256;p27"/>
          <p:cNvSpPr txBox="1"/>
          <p:nvPr/>
        </p:nvSpPr>
        <p:spPr>
          <a:xfrm>
            <a:off x="375775" y="4274225"/>
            <a:ext cx="46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Streak of sunlight removed but the image gets darker</a:t>
            </a:r>
            <a:endParaRPr>
              <a:solidFill>
                <a:schemeClr val="dk1"/>
              </a:solidFill>
            </a:endParaRPr>
          </a:p>
        </p:txBody>
      </p:sp>
      <p:pic>
        <p:nvPicPr>
          <p:cNvPr id="257" name="Google Shape;257;p27"/>
          <p:cNvPicPr preferRelativeResize="0"/>
          <p:nvPr/>
        </p:nvPicPr>
        <p:blipFill>
          <a:blip r:embed="rId4">
            <a:alphaModFix/>
          </a:blip>
          <a:stretch>
            <a:fillRect/>
          </a:stretch>
        </p:blipFill>
        <p:spPr>
          <a:xfrm>
            <a:off x="457212" y="860475"/>
            <a:ext cx="4554876" cy="1453300"/>
          </a:xfrm>
          <a:prstGeom prst="rect">
            <a:avLst/>
          </a:prstGeom>
          <a:noFill/>
          <a:ln>
            <a:noFill/>
          </a:ln>
        </p:spPr>
      </p:pic>
      <p:sp>
        <p:nvSpPr>
          <p:cNvPr id="258" name="Google Shape;258;p27"/>
          <p:cNvSpPr/>
          <p:nvPr/>
        </p:nvSpPr>
        <p:spPr>
          <a:xfrm>
            <a:off x="2609400" y="2357725"/>
            <a:ext cx="250500" cy="374700"/>
          </a:xfrm>
          <a:prstGeom prst="down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txBox="1"/>
          <p:nvPr/>
        </p:nvSpPr>
        <p:spPr>
          <a:xfrm>
            <a:off x="5686800" y="970950"/>
            <a:ext cx="30000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Gamma correction is applied to adjust the brightness for uniformity across the cropped image</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The image gets improved for steps lying ahead such as forming bounding boxes for identifying the digits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The image gets darker but does not cause issues for the seven-segment digit recognition algorithm</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cxnSp>
        <p:nvCxnSpPr>
          <p:cNvPr id="265" name="Google Shape;265;p28"/>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266" name="Google Shape;266;p28"/>
          <p:cNvSpPr txBox="1"/>
          <p:nvPr/>
        </p:nvSpPr>
        <p:spPr>
          <a:xfrm>
            <a:off x="2209800" y="2022675"/>
            <a:ext cx="6133500" cy="13515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4000"/>
              <a:buFont typeface="Arial"/>
              <a:buNone/>
            </a:pPr>
            <a:r>
              <a:rPr lang="en-US" sz="4000">
                <a:solidFill>
                  <a:schemeClr val="lt1"/>
                </a:solidFill>
              </a:rPr>
              <a:t>Forming bounding boxes over the digits</a:t>
            </a:r>
            <a:endParaRPr sz="4000" i="0" u="none" strike="noStrike" cap="none">
              <a:solidFill>
                <a:schemeClr val="lt1"/>
              </a:solidFill>
            </a:endParaRPr>
          </a:p>
        </p:txBody>
      </p:sp>
      <p:sp>
        <p:nvSpPr>
          <p:cNvPr id="267" name="Google Shape;267;p28"/>
          <p:cNvSpPr txBox="1"/>
          <p:nvPr/>
        </p:nvSpPr>
        <p:spPr>
          <a:xfrm>
            <a:off x="2118100" y="3561100"/>
            <a:ext cx="5578200" cy="1505100"/>
          </a:xfrm>
          <a:prstGeom prst="rect">
            <a:avLst/>
          </a:prstGeom>
          <a:noFill/>
          <a:ln>
            <a:noFill/>
          </a:ln>
        </p:spPr>
        <p:txBody>
          <a:bodyPr spcFirstLastPara="1" wrap="square" lIns="91425" tIns="45700" rIns="91425" bIns="45700" anchor="t" anchorCtr="0">
            <a:noAutofit/>
          </a:bodyPr>
          <a:lstStyle/>
          <a:p>
            <a:pPr marL="3175" lvl="0" indent="-3175" algn="r" rtl="0">
              <a:spcBef>
                <a:spcPts val="320"/>
              </a:spcBef>
              <a:spcAft>
                <a:spcPts val="0"/>
              </a:spcAft>
              <a:buClr>
                <a:srgbClr val="000000"/>
              </a:buClr>
              <a:buSzPts val="1600"/>
              <a:buFont typeface="Arial"/>
              <a:buNone/>
            </a:pPr>
            <a:r>
              <a:rPr lang="en-US" altLang="ko-KR" sz="1600" dirty="0">
                <a:solidFill>
                  <a:srgbClr val="FFFFFF"/>
                </a:solidFill>
              </a:rPr>
              <a:t>Image Processing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Have you ever seen these numbers?</a:t>
            </a:r>
            <a:endParaRPr>
              <a:latin typeface="Arial"/>
              <a:ea typeface="Arial"/>
              <a:cs typeface="Arial"/>
              <a:sym typeface="Arial"/>
            </a:endParaRPr>
          </a:p>
        </p:txBody>
      </p:sp>
      <p:pic>
        <p:nvPicPr>
          <p:cNvPr id="57" name="Google Shape;57;p10"/>
          <p:cNvPicPr preferRelativeResize="0"/>
          <p:nvPr/>
        </p:nvPicPr>
        <p:blipFill rotWithShape="1">
          <a:blip r:embed="rId3">
            <a:alphaModFix/>
          </a:blip>
          <a:srcRect r="6533"/>
          <a:stretch/>
        </p:blipFill>
        <p:spPr>
          <a:xfrm>
            <a:off x="457200" y="971550"/>
            <a:ext cx="3203300" cy="2056325"/>
          </a:xfrm>
          <a:prstGeom prst="rect">
            <a:avLst/>
          </a:prstGeom>
          <a:noFill/>
          <a:ln>
            <a:noFill/>
          </a:ln>
        </p:spPr>
      </p:pic>
      <p:pic>
        <p:nvPicPr>
          <p:cNvPr id="58" name="Google Shape;58;p10"/>
          <p:cNvPicPr preferRelativeResize="0"/>
          <p:nvPr/>
        </p:nvPicPr>
        <p:blipFill>
          <a:blip r:embed="rId4">
            <a:alphaModFix/>
          </a:blip>
          <a:stretch>
            <a:fillRect/>
          </a:stretch>
        </p:blipFill>
        <p:spPr>
          <a:xfrm>
            <a:off x="3627850" y="971550"/>
            <a:ext cx="3120200" cy="2102975"/>
          </a:xfrm>
          <a:prstGeom prst="rect">
            <a:avLst/>
          </a:prstGeom>
          <a:noFill/>
          <a:ln>
            <a:noFill/>
          </a:ln>
        </p:spPr>
      </p:pic>
      <p:pic>
        <p:nvPicPr>
          <p:cNvPr id="59" name="Google Shape;59;p10"/>
          <p:cNvPicPr preferRelativeResize="0"/>
          <p:nvPr/>
        </p:nvPicPr>
        <p:blipFill rotWithShape="1">
          <a:blip r:embed="rId5">
            <a:alphaModFix/>
          </a:blip>
          <a:srcRect l="6370" t="5200" r="5149" b="4822"/>
          <a:stretch/>
        </p:blipFill>
        <p:spPr>
          <a:xfrm>
            <a:off x="457200" y="2931971"/>
            <a:ext cx="2575375" cy="1875229"/>
          </a:xfrm>
          <a:prstGeom prst="rect">
            <a:avLst/>
          </a:prstGeom>
          <a:noFill/>
          <a:ln>
            <a:noFill/>
          </a:ln>
        </p:spPr>
      </p:pic>
      <p:pic>
        <p:nvPicPr>
          <p:cNvPr id="60" name="Google Shape;60;p10"/>
          <p:cNvPicPr preferRelativeResize="0"/>
          <p:nvPr/>
        </p:nvPicPr>
        <p:blipFill>
          <a:blip r:embed="rId6">
            <a:alphaModFix/>
          </a:blip>
          <a:stretch>
            <a:fillRect/>
          </a:stretch>
        </p:blipFill>
        <p:spPr>
          <a:xfrm>
            <a:off x="3032575" y="2931975"/>
            <a:ext cx="3333746" cy="1875225"/>
          </a:xfrm>
          <a:prstGeom prst="rect">
            <a:avLst/>
          </a:prstGeom>
          <a:noFill/>
          <a:ln>
            <a:noFill/>
          </a:ln>
        </p:spPr>
      </p:pic>
      <p:grpSp>
        <p:nvGrpSpPr>
          <p:cNvPr id="61" name="Google Shape;61;p10"/>
          <p:cNvGrpSpPr/>
          <p:nvPr/>
        </p:nvGrpSpPr>
        <p:grpSpPr>
          <a:xfrm>
            <a:off x="6676300" y="971561"/>
            <a:ext cx="2179200" cy="3098139"/>
            <a:chOff x="6676300" y="971561"/>
            <a:chExt cx="2179200" cy="3098139"/>
          </a:xfrm>
        </p:grpSpPr>
        <p:pic>
          <p:nvPicPr>
            <p:cNvPr id="62" name="Google Shape;62;p10"/>
            <p:cNvPicPr preferRelativeResize="0"/>
            <p:nvPr/>
          </p:nvPicPr>
          <p:blipFill>
            <a:blip r:embed="rId7">
              <a:alphaModFix/>
            </a:blip>
            <a:stretch>
              <a:fillRect/>
            </a:stretch>
          </p:blipFill>
          <p:spPr>
            <a:xfrm>
              <a:off x="6845000" y="971561"/>
              <a:ext cx="1841800" cy="2696175"/>
            </a:xfrm>
            <a:prstGeom prst="rect">
              <a:avLst/>
            </a:prstGeom>
            <a:noFill/>
            <a:ln>
              <a:noFill/>
            </a:ln>
          </p:spPr>
        </p:pic>
        <p:sp>
          <p:nvSpPr>
            <p:cNvPr id="63" name="Google Shape;63;p10"/>
            <p:cNvSpPr txBox="1"/>
            <p:nvPr/>
          </p:nvSpPr>
          <p:spPr>
            <a:xfrm>
              <a:off x="6676300" y="3669500"/>
              <a:ext cx="217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rPr>
                <a:t>Seven-segment digit</a:t>
              </a: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9"/>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Bounding boxes need to be formed the detected digits</a:t>
            </a:r>
            <a:endParaRPr/>
          </a:p>
          <a:p>
            <a:pPr marL="0" lvl="0" indent="0" algn="l" rtl="0">
              <a:spcBef>
                <a:spcPts val="0"/>
              </a:spcBef>
              <a:spcAft>
                <a:spcPts val="0"/>
              </a:spcAft>
              <a:buNone/>
            </a:pPr>
            <a:endParaRPr/>
          </a:p>
        </p:txBody>
      </p:sp>
      <p:sp>
        <p:nvSpPr>
          <p:cNvPr id="274" name="Google Shape;274;p29"/>
          <p:cNvSpPr txBox="1"/>
          <p:nvPr/>
        </p:nvSpPr>
        <p:spPr>
          <a:xfrm>
            <a:off x="2295125" y="4487350"/>
            <a:ext cx="4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rPr>
              <a:t>Bounding boxes over the cropped image</a:t>
            </a:r>
            <a:endParaRPr>
              <a:solidFill>
                <a:schemeClr val="dk1"/>
              </a:solidFill>
            </a:endParaRPr>
          </a:p>
        </p:txBody>
      </p:sp>
      <p:pic>
        <p:nvPicPr>
          <p:cNvPr id="275" name="Google Shape;275;p29"/>
          <p:cNvPicPr preferRelativeResize="0"/>
          <p:nvPr/>
        </p:nvPicPr>
        <p:blipFill>
          <a:blip r:embed="rId3">
            <a:alphaModFix/>
          </a:blip>
          <a:stretch>
            <a:fillRect/>
          </a:stretch>
        </p:blipFill>
        <p:spPr>
          <a:xfrm>
            <a:off x="2295150" y="3090685"/>
            <a:ext cx="4553710" cy="1453896"/>
          </a:xfrm>
          <a:prstGeom prst="rect">
            <a:avLst/>
          </a:prstGeom>
          <a:noFill/>
          <a:ln>
            <a:noFill/>
          </a:ln>
        </p:spPr>
      </p:pic>
      <p:sp>
        <p:nvSpPr>
          <p:cNvPr id="276" name="Google Shape;276;p29"/>
          <p:cNvSpPr txBox="1"/>
          <p:nvPr/>
        </p:nvSpPr>
        <p:spPr>
          <a:xfrm>
            <a:off x="2295125" y="1123175"/>
            <a:ext cx="45537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Contour detection works well for the digits in the image!</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These contours need to be sorted according to their x-coordinates in the image</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An iterative trial and error procedure need to be followed to determine appropriate width and height constraints for the bounding boxes</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cxnSp>
        <p:nvCxnSpPr>
          <p:cNvPr id="282" name="Google Shape;282;p30"/>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283" name="Google Shape;283;p30"/>
          <p:cNvSpPr txBox="1"/>
          <p:nvPr/>
        </p:nvSpPr>
        <p:spPr>
          <a:xfrm>
            <a:off x="2209800" y="2022675"/>
            <a:ext cx="6133500" cy="13515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4000"/>
              <a:buFont typeface="Arial"/>
              <a:buNone/>
            </a:pPr>
            <a:r>
              <a:rPr lang="en-US" sz="4000">
                <a:solidFill>
                  <a:schemeClr val="lt1"/>
                </a:solidFill>
              </a:rPr>
              <a:t>Dealing with the decimal point</a:t>
            </a:r>
            <a:endParaRPr sz="4000" i="0" u="none" strike="noStrike" cap="none">
              <a:solidFill>
                <a:schemeClr val="lt1"/>
              </a:solidFill>
            </a:endParaRPr>
          </a:p>
        </p:txBody>
      </p:sp>
      <p:sp>
        <p:nvSpPr>
          <p:cNvPr id="284" name="Google Shape;284;p30"/>
          <p:cNvSpPr txBox="1"/>
          <p:nvPr/>
        </p:nvSpPr>
        <p:spPr>
          <a:xfrm>
            <a:off x="2118100" y="3561100"/>
            <a:ext cx="5578200" cy="1505100"/>
          </a:xfrm>
          <a:prstGeom prst="rect">
            <a:avLst/>
          </a:prstGeom>
          <a:noFill/>
          <a:ln>
            <a:noFill/>
          </a:ln>
        </p:spPr>
        <p:txBody>
          <a:bodyPr spcFirstLastPara="1" wrap="square" lIns="91425" tIns="45700" rIns="91425" bIns="45700" anchor="t" anchorCtr="0">
            <a:noAutofit/>
          </a:bodyPr>
          <a:lstStyle/>
          <a:p>
            <a:pPr marL="3175" lvl="0" indent="-3175" algn="r" rtl="0">
              <a:spcBef>
                <a:spcPts val="320"/>
              </a:spcBef>
              <a:spcAft>
                <a:spcPts val="0"/>
              </a:spcAft>
              <a:buClr>
                <a:srgbClr val="000000"/>
              </a:buClr>
              <a:buSzPts val="1600"/>
              <a:buFont typeface="Arial"/>
              <a:buNone/>
            </a:pPr>
            <a:r>
              <a:rPr lang="en-US" altLang="ko-KR" sz="1600" dirty="0">
                <a:solidFill>
                  <a:srgbClr val="FFFFFF"/>
                </a:solidFill>
              </a:rPr>
              <a:t>Image Processing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What about the dot?</a:t>
            </a:r>
            <a:endParaRPr>
              <a:latin typeface="Arial"/>
              <a:ea typeface="Arial"/>
              <a:cs typeface="Arial"/>
              <a:sym typeface="Arial"/>
            </a:endParaRPr>
          </a:p>
        </p:txBody>
      </p:sp>
      <p:pic>
        <p:nvPicPr>
          <p:cNvPr id="291" name="Google Shape;291;p31"/>
          <p:cNvPicPr preferRelativeResize="0"/>
          <p:nvPr/>
        </p:nvPicPr>
        <p:blipFill rotWithShape="1">
          <a:blip r:embed="rId3">
            <a:alphaModFix/>
          </a:blip>
          <a:srcRect l="14163" t="6771" b="51248"/>
          <a:stretch/>
        </p:blipFill>
        <p:spPr>
          <a:xfrm>
            <a:off x="457188" y="971550"/>
            <a:ext cx="4553712" cy="1453896"/>
          </a:xfrm>
          <a:prstGeom prst="rect">
            <a:avLst/>
          </a:prstGeom>
          <a:noFill/>
          <a:ln>
            <a:noFill/>
          </a:ln>
        </p:spPr>
      </p:pic>
      <p:pic>
        <p:nvPicPr>
          <p:cNvPr id="292" name="Google Shape;292;p31"/>
          <p:cNvPicPr preferRelativeResize="0"/>
          <p:nvPr/>
        </p:nvPicPr>
        <p:blipFill rotWithShape="1">
          <a:blip r:embed="rId3">
            <a:alphaModFix/>
          </a:blip>
          <a:srcRect l="14537" t="57377"/>
          <a:stretch/>
        </p:blipFill>
        <p:spPr>
          <a:xfrm>
            <a:off x="457188" y="2870900"/>
            <a:ext cx="4553712" cy="1453896"/>
          </a:xfrm>
          <a:prstGeom prst="rect">
            <a:avLst/>
          </a:prstGeom>
          <a:noFill/>
          <a:ln>
            <a:noFill/>
          </a:ln>
        </p:spPr>
      </p:pic>
      <p:sp>
        <p:nvSpPr>
          <p:cNvPr id="293" name="Google Shape;293;p31"/>
          <p:cNvSpPr txBox="1"/>
          <p:nvPr/>
        </p:nvSpPr>
        <p:spPr>
          <a:xfrm>
            <a:off x="1336650" y="2448075"/>
            <a:ext cx="279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Sample image from the dataset</a:t>
            </a:r>
            <a:endParaRPr/>
          </a:p>
        </p:txBody>
      </p:sp>
      <p:sp>
        <p:nvSpPr>
          <p:cNvPr id="294" name="Google Shape;294;p31"/>
          <p:cNvSpPr txBox="1"/>
          <p:nvPr/>
        </p:nvSpPr>
        <p:spPr>
          <a:xfrm>
            <a:off x="1342575" y="4324800"/>
            <a:ext cx="23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Binary Thresholded image</a:t>
            </a:r>
            <a:endParaRPr/>
          </a:p>
        </p:txBody>
      </p:sp>
      <p:sp>
        <p:nvSpPr>
          <p:cNvPr id="295" name="Google Shape;295;p31"/>
          <p:cNvSpPr txBox="1"/>
          <p:nvPr/>
        </p:nvSpPr>
        <p:spPr>
          <a:xfrm>
            <a:off x="5453375" y="1974075"/>
            <a:ext cx="3000000" cy="13482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r>
              <a:rPr lang="en-US" sz="1350">
                <a:solidFill>
                  <a:schemeClr val="dk1"/>
                </a:solidFill>
                <a:highlight>
                  <a:schemeClr val="lt1"/>
                </a:highlight>
              </a:rPr>
              <a:t>In the original image, there is one dot that functions as a decimal  separator</a:t>
            </a:r>
            <a:endParaRPr sz="1350">
              <a:solidFill>
                <a:schemeClr val="dk1"/>
              </a:solidFill>
              <a:highlight>
                <a:schemeClr val="lt1"/>
              </a:highlight>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highlight>
                  <a:schemeClr val="lt1"/>
                </a:highlight>
              </a:rPr>
              <a:t>However, this dot can cause some failures in our algorithm</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2"/>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The dot can affect the size of the bounding box</a:t>
            </a:r>
            <a:endParaRPr>
              <a:latin typeface="Arial"/>
              <a:ea typeface="Arial"/>
              <a:cs typeface="Arial"/>
              <a:sym typeface="Arial"/>
            </a:endParaRPr>
          </a:p>
        </p:txBody>
      </p:sp>
      <p:sp>
        <p:nvSpPr>
          <p:cNvPr id="302" name="Google Shape;302;p32"/>
          <p:cNvSpPr txBox="1">
            <a:spLocks noGrp="1"/>
          </p:cNvSpPr>
          <p:nvPr>
            <p:ph type="body" idx="1"/>
          </p:nvPr>
        </p:nvSpPr>
        <p:spPr>
          <a:xfrm>
            <a:off x="457200" y="875325"/>
            <a:ext cx="8229600" cy="37395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a:latin typeface="Arial"/>
                <a:ea typeface="Arial"/>
                <a:cs typeface="Arial"/>
                <a:sym typeface="Arial"/>
              </a:rPr>
              <a:t>The algorithm tends to connect the discontinued segments</a:t>
            </a:r>
            <a:endParaRPr>
              <a:latin typeface="Arial"/>
              <a:ea typeface="Arial"/>
              <a:cs typeface="Arial"/>
              <a:sym typeface="Arial"/>
            </a:endParaRPr>
          </a:p>
          <a:p>
            <a:pPr marL="457200" lvl="0" indent="-317500" algn="l" rtl="0">
              <a:spcBef>
                <a:spcPts val="0"/>
              </a:spcBef>
              <a:spcAft>
                <a:spcPts val="0"/>
              </a:spcAft>
              <a:buSzPts val="1400"/>
              <a:buChar char="❖"/>
            </a:pPr>
            <a:r>
              <a:rPr lang="en-US">
                <a:latin typeface="Arial"/>
                <a:ea typeface="Arial"/>
                <a:cs typeface="Arial"/>
                <a:sym typeface="Arial"/>
              </a:rPr>
              <a:t>In the process, the dot can be connected to a number</a:t>
            </a:r>
            <a:endParaRPr>
              <a:latin typeface="Arial"/>
              <a:ea typeface="Arial"/>
              <a:cs typeface="Arial"/>
              <a:sym typeface="Arial"/>
            </a:endParaRPr>
          </a:p>
          <a:p>
            <a:pPr marL="457200" lvl="0" indent="-317500" algn="l" rtl="0">
              <a:spcBef>
                <a:spcPts val="0"/>
              </a:spcBef>
              <a:spcAft>
                <a:spcPts val="0"/>
              </a:spcAft>
              <a:buSzPts val="1400"/>
              <a:buChar char="❖"/>
            </a:pPr>
            <a:r>
              <a:rPr lang="en-US">
                <a:latin typeface="Arial"/>
                <a:ea typeface="Arial"/>
                <a:cs typeface="Arial"/>
                <a:sym typeface="Arial"/>
              </a:rPr>
              <a:t>Therefore, the bounding box cannot be formed properly</a:t>
            </a:r>
            <a:endParaRPr>
              <a:latin typeface="Arial"/>
              <a:ea typeface="Arial"/>
              <a:cs typeface="Arial"/>
              <a:sym typeface="Arial"/>
            </a:endParaRPr>
          </a:p>
          <a:p>
            <a:pPr marL="457200" lvl="0" indent="-317500" algn="l" rtl="0">
              <a:spcBef>
                <a:spcPts val="0"/>
              </a:spcBef>
              <a:spcAft>
                <a:spcPts val="0"/>
              </a:spcAft>
              <a:buSzPts val="1400"/>
              <a:buChar char="❖"/>
            </a:pPr>
            <a:r>
              <a:rPr lang="en-US">
                <a:latin typeface="Arial"/>
                <a:ea typeface="Arial"/>
                <a:cs typeface="Arial"/>
                <a:sym typeface="Arial"/>
              </a:rPr>
              <a:t>The wrong bounding box can generate wrong output from the search algorithm, specifically about the very bottom segment</a:t>
            </a:r>
            <a:endParaRPr>
              <a:latin typeface="Arial"/>
              <a:ea typeface="Arial"/>
              <a:cs typeface="Arial"/>
              <a:sym typeface="Arial"/>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pic>
        <p:nvPicPr>
          <p:cNvPr id="303" name="Google Shape;303;p32"/>
          <p:cNvPicPr preferRelativeResize="0"/>
          <p:nvPr/>
        </p:nvPicPr>
        <p:blipFill rotWithShape="1">
          <a:blip r:embed="rId3">
            <a:alphaModFix/>
          </a:blip>
          <a:srcRect l="12975" t="5033" b="56064"/>
          <a:stretch/>
        </p:blipFill>
        <p:spPr>
          <a:xfrm>
            <a:off x="1019150" y="2168950"/>
            <a:ext cx="3036526" cy="1103741"/>
          </a:xfrm>
          <a:prstGeom prst="rect">
            <a:avLst/>
          </a:prstGeom>
          <a:noFill/>
          <a:ln>
            <a:noFill/>
          </a:ln>
        </p:spPr>
      </p:pic>
      <p:pic>
        <p:nvPicPr>
          <p:cNvPr id="304" name="Google Shape;304;p32"/>
          <p:cNvPicPr preferRelativeResize="0"/>
          <p:nvPr/>
        </p:nvPicPr>
        <p:blipFill rotWithShape="1">
          <a:blip r:embed="rId4">
            <a:alphaModFix/>
          </a:blip>
          <a:srcRect t="21745" b="13286"/>
          <a:stretch/>
        </p:blipFill>
        <p:spPr>
          <a:xfrm>
            <a:off x="4400000" y="2374048"/>
            <a:ext cx="3753300" cy="1503025"/>
          </a:xfrm>
          <a:prstGeom prst="rect">
            <a:avLst/>
          </a:prstGeom>
          <a:noFill/>
          <a:ln>
            <a:noFill/>
          </a:ln>
        </p:spPr>
      </p:pic>
      <p:pic>
        <p:nvPicPr>
          <p:cNvPr id="305" name="Google Shape;305;p32"/>
          <p:cNvPicPr preferRelativeResize="0"/>
          <p:nvPr/>
        </p:nvPicPr>
        <p:blipFill rotWithShape="1">
          <a:blip r:embed="rId3">
            <a:alphaModFix/>
          </a:blip>
          <a:srcRect t="49568"/>
          <a:stretch/>
        </p:blipFill>
        <p:spPr>
          <a:xfrm>
            <a:off x="1019138" y="3369606"/>
            <a:ext cx="3036526" cy="1245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Solving the dot problem</a:t>
            </a:r>
            <a:endParaRPr>
              <a:latin typeface="Arial"/>
              <a:ea typeface="Arial"/>
              <a:cs typeface="Arial"/>
              <a:sym typeface="Arial"/>
            </a:endParaRPr>
          </a:p>
        </p:txBody>
      </p:sp>
      <p:sp>
        <p:nvSpPr>
          <p:cNvPr id="312" name="Google Shape;312;p33"/>
          <p:cNvSpPr txBox="1"/>
          <p:nvPr/>
        </p:nvSpPr>
        <p:spPr>
          <a:xfrm>
            <a:off x="1552250" y="3338650"/>
            <a:ext cx="54354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600"/>
              </a:spcBef>
              <a:spcAft>
                <a:spcPts val="0"/>
              </a:spcAft>
              <a:buClr>
                <a:schemeClr val="dk1"/>
              </a:buClr>
              <a:buSzPts val="1400"/>
              <a:buChar char="❖"/>
            </a:pPr>
            <a:r>
              <a:rPr lang="en-US">
                <a:solidFill>
                  <a:schemeClr val="dk1"/>
                </a:solidFill>
              </a:rPr>
              <a:t>To eliminate the dot, we used simple erosion and dilation operations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The placement of the dot is stored in the program for the correct number to be output</a:t>
            </a:r>
            <a:endParaRPr>
              <a:solidFill>
                <a:schemeClr val="dk1"/>
              </a:solidFill>
            </a:endParaRPr>
          </a:p>
        </p:txBody>
      </p:sp>
      <p:pic>
        <p:nvPicPr>
          <p:cNvPr id="313" name="Google Shape;313;p33"/>
          <p:cNvPicPr preferRelativeResize="0"/>
          <p:nvPr/>
        </p:nvPicPr>
        <p:blipFill>
          <a:blip r:embed="rId3">
            <a:alphaModFix/>
          </a:blip>
          <a:stretch>
            <a:fillRect/>
          </a:stretch>
        </p:blipFill>
        <p:spPr>
          <a:xfrm>
            <a:off x="1615763" y="895350"/>
            <a:ext cx="5308374" cy="2485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p:nvPr/>
        </p:nvSpPr>
        <p:spPr>
          <a:xfrm>
            <a:off x="2081125" y="1461875"/>
            <a:ext cx="6432000" cy="15381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4000"/>
              <a:buFont typeface="Arial"/>
              <a:buNone/>
            </a:pPr>
            <a:r>
              <a:rPr lang="en-US" sz="4000">
                <a:solidFill>
                  <a:schemeClr val="lt1"/>
                </a:solidFill>
              </a:rPr>
              <a:t>The code is sweeping each segment in every bounding box</a:t>
            </a:r>
            <a:endParaRPr sz="4000">
              <a:solidFill>
                <a:schemeClr val="lt1"/>
              </a:solidFill>
            </a:endParaRPr>
          </a:p>
        </p:txBody>
      </p:sp>
      <p:cxnSp>
        <p:nvCxnSpPr>
          <p:cNvPr id="320" name="Google Shape;320;p34"/>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321" name="Google Shape;321;p34"/>
          <p:cNvSpPr txBox="1"/>
          <p:nvPr/>
        </p:nvSpPr>
        <p:spPr>
          <a:xfrm>
            <a:off x="2118100" y="3561100"/>
            <a:ext cx="5578200" cy="1505100"/>
          </a:xfrm>
          <a:prstGeom prst="rect">
            <a:avLst/>
          </a:prstGeom>
          <a:noFill/>
          <a:ln>
            <a:noFill/>
          </a:ln>
        </p:spPr>
        <p:txBody>
          <a:bodyPr spcFirstLastPara="1" wrap="square" lIns="91425" tIns="45700" rIns="91425" bIns="45700" anchor="t" anchorCtr="0">
            <a:noAutofit/>
          </a:bodyPr>
          <a:lstStyle/>
          <a:p>
            <a:pPr marL="3175" lvl="0" indent="-3175" algn="r" rtl="0">
              <a:spcBef>
                <a:spcPts val="320"/>
              </a:spcBef>
              <a:spcAft>
                <a:spcPts val="0"/>
              </a:spcAft>
              <a:buClr>
                <a:schemeClr val="dk1"/>
              </a:buClr>
              <a:buSzPts val="1600"/>
              <a:buFont typeface="Arial"/>
              <a:buNone/>
            </a:pPr>
            <a:r>
              <a:rPr lang="en-US" sz="1600">
                <a:solidFill>
                  <a:schemeClr val="lt1"/>
                </a:solidFill>
              </a:rPr>
              <a:t>Recognition</a:t>
            </a:r>
            <a:endParaRPr sz="1600">
              <a:solidFill>
                <a:schemeClr val="lt1"/>
              </a:solidFill>
            </a:endParaRPr>
          </a:p>
          <a:p>
            <a:pPr marL="3175" lvl="0" indent="-3175" algn="r" rtl="0">
              <a:spcBef>
                <a:spcPts val="320"/>
              </a:spcBef>
              <a:spcAft>
                <a:spcPts val="0"/>
              </a:spcAft>
              <a:buClr>
                <a:srgbClr val="000000"/>
              </a:buClr>
              <a:buSzPts val="1600"/>
              <a:buFont typeface="Arial"/>
              <a:buNone/>
            </a:pPr>
            <a:endParaRPr sz="16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Color visualization for 7 segments </a:t>
            </a:r>
            <a:endParaRPr>
              <a:latin typeface="Arial"/>
              <a:ea typeface="Arial"/>
              <a:cs typeface="Arial"/>
              <a:sym typeface="Arial"/>
            </a:endParaRPr>
          </a:p>
        </p:txBody>
      </p:sp>
      <p:sp>
        <p:nvSpPr>
          <p:cNvPr id="328" name="Google Shape;328;p35"/>
          <p:cNvSpPr txBox="1"/>
          <p:nvPr/>
        </p:nvSpPr>
        <p:spPr>
          <a:xfrm>
            <a:off x="3231675" y="971550"/>
            <a:ext cx="48003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r>
              <a:rPr lang="en-US" sz="1350">
                <a:solidFill>
                  <a:schemeClr val="dk1"/>
                </a:solidFill>
                <a:highlight>
                  <a:schemeClr val="lt1"/>
                </a:highlight>
              </a:rPr>
              <a:t>7 segments in rainbow color: [</a:t>
            </a:r>
            <a:r>
              <a:rPr lang="en-US" sz="1350">
                <a:solidFill>
                  <a:srgbClr val="FF0000"/>
                </a:solidFill>
                <a:highlight>
                  <a:schemeClr val="lt1"/>
                </a:highlight>
              </a:rPr>
              <a:t>R</a:t>
            </a:r>
            <a:r>
              <a:rPr lang="en-US" sz="1350">
                <a:solidFill>
                  <a:schemeClr val="dk1"/>
                </a:solidFill>
                <a:highlight>
                  <a:schemeClr val="lt1"/>
                </a:highlight>
              </a:rPr>
              <a:t> </a:t>
            </a:r>
            <a:r>
              <a:rPr lang="en-US" sz="1350">
                <a:solidFill>
                  <a:srgbClr val="FF9900"/>
                </a:solidFill>
                <a:highlight>
                  <a:schemeClr val="lt1"/>
                </a:highlight>
              </a:rPr>
              <a:t>O</a:t>
            </a:r>
            <a:r>
              <a:rPr lang="en-US" sz="1350">
                <a:solidFill>
                  <a:schemeClr val="dk1"/>
                </a:solidFill>
                <a:highlight>
                  <a:schemeClr val="lt1"/>
                </a:highlight>
              </a:rPr>
              <a:t> </a:t>
            </a:r>
            <a:r>
              <a:rPr lang="en-US" sz="1350">
                <a:solidFill>
                  <a:srgbClr val="FFFF00"/>
                </a:solidFill>
                <a:highlight>
                  <a:schemeClr val="lt1"/>
                </a:highlight>
              </a:rPr>
              <a:t>Y</a:t>
            </a:r>
            <a:r>
              <a:rPr lang="en-US" sz="1350">
                <a:solidFill>
                  <a:schemeClr val="dk1"/>
                </a:solidFill>
                <a:highlight>
                  <a:schemeClr val="lt1"/>
                </a:highlight>
              </a:rPr>
              <a:t> </a:t>
            </a:r>
            <a:r>
              <a:rPr lang="en-US" sz="1350">
                <a:solidFill>
                  <a:srgbClr val="00FF00"/>
                </a:solidFill>
                <a:highlight>
                  <a:schemeClr val="lt1"/>
                </a:highlight>
              </a:rPr>
              <a:t>G</a:t>
            </a:r>
            <a:r>
              <a:rPr lang="en-US" sz="1350">
                <a:solidFill>
                  <a:schemeClr val="dk1"/>
                </a:solidFill>
                <a:highlight>
                  <a:schemeClr val="lt1"/>
                </a:highlight>
              </a:rPr>
              <a:t> </a:t>
            </a:r>
            <a:r>
              <a:rPr lang="en-US" sz="1350">
                <a:solidFill>
                  <a:srgbClr val="0000FF"/>
                </a:solidFill>
                <a:highlight>
                  <a:schemeClr val="lt1"/>
                </a:highlight>
              </a:rPr>
              <a:t>B</a:t>
            </a:r>
            <a:r>
              <a:rPr lang="en-US" sz="1350">
                <a:solidFill>
                  <a:schemeClr val="dk1"/>
                </a:solidFill>
                <a:highlight>
                  <a:schemeClr val="lt1"/>
                </a:highlight>
              </a:rPr>
              <a:t> </a:t>
            </a:r>
            <a:r>
              <a:rPr lang="en-US" sz="1350">
                <a:solidFill>
                  <a:srgbClr val="4B0082"/>
                </a:solidFill>
                <a:highlight>
                  <a:schemeClr val="lt1"/>
                </a:highlight>
              </a:rPr>
              <a:t>I</a:t>
            </a:r>
            <a:r>
              <a:rPr lang="en-US" sz="1350">
                <a:solidFill>
                  <a:schemeClr val="dk1"/>
                </a:solidFill>
                <a:highlight>
                  <a:schemeClr val="lt1"/>
                </a:highlight>
              </a:rPr>
              <a:t> </a:t>
            </a:r>
            <a:r>
              <a:rPr lang="en-US" sz="1350">
                <a:solidFill>
                  <a:srgbClr val="9900FF"/>
                </a:solidFill>
                <a:highlight>
                  <a:schemeClr val="lt1"/>
                </a:highlight>
              </a:rPr>
              <a:t>V</a:t>
            </a:r>
            <a:r>
              <a:rPr lang="en-US" sz="1350">
                <a:solidFill>
                  <a:schemeClr val="dk1"/>
                </a:solidFill>
                <a:highlight>
                  <a:schemeClr val="lt1"/>
                </a:highlight>
              </a:rPr>
              <a:t>]</a:t>
            </a:r>
            <a:endParaRPr sz="1350">
              <a:solidFill>
                <a:schemeClr val="dk1"/>
              </a:solidFill>
              <a:highlight>
                <a:schemeClr val="lt1"/>
              </a:highlight>
            </a:endParaRPr>
          </a:p>
        </p:txBody>
      </p:sp>
      <p:sp>
        <p:nvSpPr>
          <p:cNvPr id="329" name="Google Shape;329;p35"/>
          <p:cNvSpPr txBox="1"/>
          <p:nvPr/>
        </p:nvSpPr>
        <p:spPr>
          <a:xfrm>
            <a:off x="3546850" y="1464550"/>
            <a:ext cx="1838100" cy="2886000"/>
          </a:xfrm>
          <a:prstGeom prst="rect">
            <a:avLst/>
          </a:prstGeom>
          <a:noFill/>
          <a:ln>
            <a:noFill/>
          </a:ln>
        </p:spPr>
        <p:txBody>
          <a:bodyPr spcFirstLastPara="1" wrap="square" lIns="91425" tIns="91425" rIns="91425" bIns="91425" anchor="t" anchorCtr="0">
            <a:spAutoFit/>
          </a:bodyPr>
          <a:lstStyle/>
          <a:p>
            <a:pPr marL="457200" lvl="0" indent="-314325" algn="l" rtl="0">
              <a:lnSpc>
                <a:spcPct val="200000"/>
              </a:lnSpc>
              <a:spcBef>
                <a:spcPts val="0"/>
              </a:spcBef>
              <a:spcAft>
                <a:spcPts val="0"/>
              </a:spcAft>
              <a:buClr>
                <a:schemeClr val="dk1"/>
              </a:buClr>
              <a:buSzPts val="1350"/>
              <a:buChar char="❖"/>
            </a:pPr>
            <a:r>
              <a:rPr lang="en-US" sz="1350">
                <a:solidFill>
                  <a:srgbClr val="FF0000"/>
                </a:solidFill>
                <a:highlight>
                  <a:schemeClr val="lt1"/>
                </a:highlight>
              </a:rPr>
              <a:t>R</a:t>
            </a:r>
            <a:r>
              <a:rPr lang="en-US" sz="1350">
                <a:solidFill>
                  <a:schemeClr val="dk1"/>
                </a:solidFill>
                <a:highlight>
                  <a:schemeClr val="lt1"/>
                </a:highlight>
              </a:rPr>
              <a:t>: Red</a:t>
            </a:r>
            <a:endParaRPr sz="1350">
              <a:solidFill>
                <a:schemeClr val="dk1"/>
              </a:solidFill>
              <a:highlight>
                <a:schemeClr val="lt1"/>
              </a:highlight>
            </a:endParaRPr>
          </a:p>
          <a:p>
            <a:pPr marL="457200" lvl="0" indent="-314325" algn="l" rtl="0">
              <a:lnSpc>
                <a:spcPct val="200000"/>
              </a:lnSpc>
              <a:spcBef>
                <a:spcPts val="0"/>
              </a:spcBef>
              <a:spcAft>
                <a:spcPts val="0"/>
              </a:spcAft>
              <a:buClr>
                <a:schemeClr val="dk1"/>
              </a:buClr>
              <a:buSzPts val="1350"/>
              <a:buChar char="❖"/>
            </a:pPr>
            <a:r>
              <a:rPr lang="en-US" sz="1350">
                <a:solidFill>
                  <a:srgbClr val="FF9900"/>
                </a:solidFill>
                <a:highlight>
                  <a:schemeClr val="lt1"/>
                </a:highlight>
              </a:rPr>
              <a:t>O</a:t>
            </a:r>
            <a:r>
              <a:rPr lang="en-US" sz="1350">
                <a:solidFill>
                  <a:schemeClr val="dk1"/>
                </a:solidFill>
                <a:highlight>
                  <a:schemeClr val="lt1"/>
                </a:highlight>
              </a:rPr>
              <a:t>: Orange</a:t>
            </a:r>
            <a:endParaRPr sz="1350">
              <a:solidFill>
                <a:schemeClr val="dk1"/>
              </a:solidFill>
              <a:highlight>
                <a:schemeClr val="lt1"/>
              </a:highlight>
            </a:endParaRPr>
          </a:p>
          <a:p>
            <a:pPr marL="457200" lvl="0" indent="-314325" algn="l" rtl="0">
              <a:lnSpc>
                <a:spcPct val="200000"/>
              </a:lnSpc>
              <a:spcBef>
                <a:spcPts val="0"/>
              </a:spcBef>
              <a:spcAft>
                <a:spcPts val="0"/>
              </a:spcAft>
              <a:buClr>
                <a:schemeClr val="dk1"/>
              </a:buClr>
              <a:buSzPts val="1350"/>
              <a:buChar char="❖"/>
            </a:pPr>
            <a:r>
              <a:rPr lang="en-US" sz="1350">
                <a:solidFill>
                  <a:srgbClr val="FFFF00"/>
                </a:solidFill>
                <a:highlight>
                  <a:schemeClr val="lt1"/>
                </a:highlight>
              </a:rPr>
              <a:t>Y</a:t>
            </a:r>
            <a:r>
              <a:rPr lang="en-US" sz="1350">
                <a:solidFill>
                  <a:schemeClr val="dk1"/>
                </a:solidFill>
                <a:highlight>
                  <a:schemeClr val="lt1"/>
                </a:highlight>
              </a:rPr>
              <a:t>: Yellow</a:t>
            </a:r>
            <a:endParaRPr sz="1350">
              <a:solidFill>
                <a:schemeClr val="dk1"/>
              </a:solidFill>
              <a:highlight>
                <a:schemeClr val="lt1"/>
              </a:highlight>
            </a:endParaRPr>
          </a:p>
          <a:p>
            <a:pPr marL="457200" lvl="0" indent="-314325" algn="l" rtl="0">
              <a:lnSpc>
                <a:spcPct val="200000"/>
              </a:lnSpc>
              <a:spcBef>
                <a:spcPts val="0"/>
              </a:spcBef>
              <a:spcAft>
                <a:spcPts val="0"/>
              </a:spcAft>
              <a:buClr>
                <a:schemeClr val="dk1"/>
              </a:buClr>
              <a:buSzPts val="1350"/>
              <a:buChar char="❖"/>
            </a:pPr>
            <a:r>
              <a:rPr lang="en-US" sz="1350">
                <a:solidFill>
                  <a:srgbClr val="00FF00"/>
                </a:solidFill>
                <a:highlight>
                  <a:schemeClr val="lt1"/>
                </a:highlight>
              </a:rPr>
              <a:t>G</a:t>
            </a:r>
            <a:r>
              <a:rPr lang="en-US" sz="1350">
                <a:solidFill>
                  <a:schemeClr val="dk1"/>
                </a:solidFill>
                <a:highlight>
                  <a:schemeClr val="lt1"/>
                </a:highlight>
              </a:rPr>
              <a:t>: Green</a:t>
            </a:r>
            <a:endParaRPr sz="1350">
              <a:solidFill>
                <a:schemeClr val="dk1"/>
              </a:solidFill>
              <a:highlight>
                <a:schemeClr val="lt1"/>
              </a:highlight>
            </a:endParaRPr>
          </a:p>
          <a:p>
            <a:pPr marL="457200" lvl="0" indent="-314325" algn="l" rtl="0">
              <a:lnSpc>
                <a:spcPct val="200000"/>
              </a:lnSpc>
              <a:spcBef>
                <a:spcPts val="0"/>
              </a:spcBef>
              <a:spcAft>
                <a:spcPts val="0"/>
              </a:spcAft>
              <a:buClr>
                <a:schemeClr val="dk1"/>
              </a:buClr>
              <a:buSzPts val="1350"/>
              <a:buChar char="❖"/>
            </a:pPr>
            <a:r>
              <a:rPr lang="en-US" sz="1350">
                <a:solidFill>
                  <a:srgbClr val="0000FF"/>
                </a:solidFill>
                <a:highlight>
                  <a:schemeClr val="lt1"/>
                </a:highlight>
              </a:rPr>
              <a:t>B</a:t>
            </a:r>
            <a:r>
              <a:rPr lang="en-US" sz="1350">
                <a:solidFill>
                  <a:schemeClr val="dk1"/>
                </a:solidFill>
                <a:highlight>
                  <a:schemeClr val="lt1"/>
                </a:highlight>
              </a:rPr>
              <a:t>: Blue</a:t>
            </a:r>
            <a:endParaRPr sz="1350">
              <a:solidFill>
                <a:schemeClr val="dk1"/>
              </a:solidFill>
              <a:highlight>
                <a:schemeClr val="lt1"/>
              </a:highlight>
            </a:endParaRPr>
          </a:p>
          <a:p>
            <a:pPr marL="457200" lvl="0" indent="-314325" algn="l" rtl="0">
              <a:lnSpc>
                <a:spcPct val="200000"/>
              </a:lnSpc>
              <a:spcBef>
                <a:spcPts val="0"/>
              </a:spcBef>
              <a:spcAft>
                <a:spcPts val="0"/>
              </a:spcAft>
              <a:buClr>
                <a:schemeClr val="dk1"/>
              </a:buClr>
              <a:buSzPts val="1350"/>
              <a:buChar char="❖"/>
            </a:pPr>
            <a:r>
              <a:rPr lang="en-US" sz="1350">
                <a:solidFill>
                  <a:srgbClr val="4B0082"/>
                </a:solidFill>
                <a:highlight>
                  <a:schemeClr val="lt1"/>
                </a:highlight>
              </a:rPr>
              <a:t>I</a:t>
            </a:r>
            <a:r>
              <a:rPr lang="en-US" sz="1350">
                <a:solidFill>
                  <a:schemeClr val="dk1"/>
                </a:solidFill>
                <a:highlight>
                  <a:schemeClr val="lt1"/>
                </a:highlight>
              </a:rPr>
              <a:t>: Indigo</a:t>
            </a:r>
            <a:endParaRPr sz="1350">
              <a:solidFill>
                <a:schemeClr val="dk1"/>
              </a:solidFill>
              <a:highlight>
                <a:schemeClr val="lt1"/>
              </a:highlight>
            </a:endParaRPr>
          </a:p>
          <a:p>
            <a:pPr marL="457200" lvl="0" indent="-314325" algn="l" rtl="0">
              <a:lnSpc>
                <a:spcPct val="200000"/>
              </a:lnSpc>
              <a:spcBef>
                <a:spcPts val="0"/>
              </a:spcBef>
              <a:spcAft>
                <a:spcPts val="0"/>
              </a:spcAft>
              <a:buClr>
                <a:schemeClr val="dk1"/>
              </a:buClr>
              <a:buSzPts val="1350"/>
              <a:buChar char="❖"/>
            </a:pPr>
            <a:r>
              <a:rPr lang="en-US" sz="1350">
                <a:solidFill>
                  <a:srgbClr val="9900FF"/>
                </a:solidFill>
                <a:highlight>
                  <a:schemeClr val="lt1"/>
                </a:highlight>
              </a:rPr>
              <a:t>V</a:t>
            </a:r>
            <a:r>
              <a:rPr lang="en-US" sz="1350">
                <a:solidFill>
                  <a:schemeClr val="dk1"/>
                </a:solidFill>
                <a:highlight>
                  <a:schemeClr val="lt1"/>
                </a:highlight>
              </a:rPr>
              <a:t>: Violet</a:t>
            </a:r>
            <a:endParaRPr sz="1350">
              <a:solidFill>
                <a:schemeClr val="dk1"/>
              </a:solidFill>
              <a:highlight>
                <a:schemeClr val="lt1"/>
              </a:highlight>
            </a:endParaRPr>
          </a:p>
        </p:txBody>
      </p:sp>
      <p:sp>
        <p:nvSpPr>
          <p:cNvPr id="330" name="Google Shape;330;p35"/>
          <p:cNvSpPr txBox="1"/>
          <p:nvPr/>
        </p:nvSpPr>
        <p:spPr>
          <a:xfrm>
            <a:off x="5384950" y="1464550"/>
            <a:ext cx="1838100" cy="28860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1350">
                <a:solidFill>
                  <a:schemeClr val="dk1"/>
                </a:solidFill>
                <a:highlight>
                  <a:schemeClr val="lt1"/>
                </a:highlight>
              </a:rPr>
              <a:t>[255,     0,     0]</a:t>
            </a:r>
            <a:endParaRPr sz="1350">
              <a:solidFill>
                <a:schemeClr val="dk1"/>
              </a:solidFill>
              <a:highlight>
                <a:schemeClr val="lt1"/>
              </a:highlight>
            </a:endParaRPr>
          </a:p>
          <a:p>
            <a:pPr marL="0" lvl="0" indent="0" algn="ctr" rtl="0">
              <a:lnSpc>
                <a:spcPct val="200000"/>
              </a:lnSpc>
              <a:spcBef>
                <a:spcPts val="0"/>
              </a:spcBef>
              <a:spcAft>
                <a:spcPts val="0"/>
              </a:spcAft>
              <a:buNone/>
            </a:pPr>
            <a:r>
              <a:rPr lang="en-US" sz="1350">
                <a:solidFill>
                  <a:schemeClr val="dk1"/>
                </a:solidFill>
                <a:highlight>
                  <a:schemeClr val="lt1"/>
                </a:highlight>
              </a:rPr>
              <a:t>[255, 127,     0]</a:t>
            </a:r>
            <a:endParaRPr sz="1350">
              <a:solidFill>
                <a:schemeClr val="dk1"/>
              </a:solidFill>
              <a:highlight>
                <a:schemeClr val="lt1"/>
              </a:highlight>
            </a:endParaRPr>
          </a:p>
          <a:p>
            <a:pPr marL="0" lvl="0" indent="0" algn="ctr" rtl="0">
              <a:lnSpc>
                <a:spcPct val="200000"/>
              </a:lnSpc>
              <a:spcBef>
                <a:spcPts val="0"/>
              </a:spcBef>
              <a:spcAft>
                <a:spcPts val="0"/>
              </a:spcAft>
              <a:buNone/>
            </a:pPr>
            <a:r>
              <a:rPr lang="en-US" sz="1350">
                <a:solidFill>
                  <a:schemeClr val="dk1"/>
                </a:solidFill>
                <a:highlight>
                  <a:schemeClr val="lt1"/>
                </a:highlight>
              </a:rPr>
              <a:t>[255, 255,     0]</a:t>
            </a:r>
            <a:endParaRPr sz="1350">
              <a:solidFill>
                <a:schemeClr val="dk1"/>
              </a:solidFill>
              <a:highlight>
                <a:schemeClr val="lt1"/>
              </a:highlight>
            </a:endParaRPr>
          </a:p>
          <a:p>
            <a:pPr marL="0" lvl="0" indent="0" algn="ctr" rtl="0">
              <a:lnSpc>
                <a:spcPct val="200000"/>
              </a:lnSpc>
              <a:spcBef>
                <a:spcPts val="0"/>
              </a:spcBef>
              <a:spcAft>
                <a:spcPts val="0"/>
              </a:spcAft>
              <a:buNone/>
            </a:pPr>
            <a:r>
              <a:rPr lang="en-US" sz="1350">
                <a:solidFill>
                  <a:schemeClr val="dk1"/>
                </a:solidFill>
                <a:highlight>
                  <a:schemeClr val="lt1"/>
                </a:highlight>
              </a:rPr>
              <a:t>[    0, 255,     0]</a:t>
            </a:r>
            <a:endParaRPr sz="1350">
              <a:solidFill>
                <a:schemeClr val="dk1"/>
              </a:solidFill>
              <a:highlight>
                <a:schemeClr val="lt1"/>
              </a:highlight>
            </a:endParaRPr>
          </a:p>
          <a:p>
            <a:pPr marL="0" lvl="0" indent="0" algn="ctr" rtl="0">
              <a:lnSpc>
                <a:spcPct val="200000"/>
              </a:lnSpc>
              <a:spcBef>
                <a:spcPts val="0"/>
              </a:spcBef>
              <a:spcAft>
                <a:spcPts val="0"/>
              </a:spcAft>
              <a:buNone/>
            </a:pPr>
            <a:r>
              <a:rPr lang="en-US" sz="1350">
                <a:solidFill>
                  <a:schemeClr val="dk1"/>
                </a:solidFill>
                <a:highlight>
                  <a:schemeClr val="lt1"/>
                </a:highlight>
              </a:rPr>
              <a:t>[    0,     0, 255]</a:t>
            </a:r>
            <a:endParaRPr sz="1350">
              <a:solidFill>
                <a:schemeClr val="dk1"/>
              </a:solidFill>
              <a:highlight>
                <a:schemeClr val="lt1"/>
              </a:highlight>
            </a:endParaRPr>
          </a:p>
          <a:p>
            <a:pPr marL="0" lvl="0" indent="0" algn="ctr" rtl="0">
              <a:lnSpc>
                <a:spcPct val="200000"/>
              </a:lnSpc>
              <a:spcBef>
                <a:spcPts val="0"/>
              </a:spcBef>
              <a:spcAft>
                <a:spcPts val="0"/>
              </a:spcAft>
              <a:buNone/>
            </a:pPr>
            <a:r>
              <a:rPr lang="en-US" sz="1350">
                <a:solidFill>
                  <a:schemeClr val="dk1"/>
                </a:solidFill>
                <a:highlight>
                  <a:schemeClr val="lt1"/>
                </a:highlight>
              </a:rPr>
              <a:t>[  75,     0, 130]</a:t>
            </a:r>
            <a:endParaRPr sz="1350">
              <a:solidFill>
                <a:schemeClr val="dk1"/>
              </a:solidFill>
              <a:highlight>
                <a:schemeClr val="lt1"/>
              </a:highlight>
            </a:endParaRPr>
          </a:p>
          <a:p>
            <a:pPr marL="0" lvl="0" indent="0" algn="ctr" rtl="0">
              <a:lnSpc>
                <a:spcPct val="200000"/>
              </a:lnSpc>
              <a:spcBef>
                <a:spcPts val="0"/>
              </a:spcBef>
              <a:spcAft>
                <a:spcPts val="0"/>
              </a:spcAft>
              <a:buNone/>
            </a:pPr>
            <a:r>
              <a:rPr lang="en-US" sz="1350">
                <a:solidFill>
                  <a:schemeClr val="dk1"/>
                </a:solidFill>
                <a:highlight>
                  <a:schemeClr val="lt1"/>
                </a:highlight>
              </a:rPr>
              <a:t>[148,     0, 211]</a:t>
            </a:r>
            <a:endParaRPr sz="1350">
              <a:solidFill>
                <a:schemeClr val="dk1"/>
              </a:solidFill>
              <a:highlight>
                <a:schemeClr val="lt1"/>
              </a:highlight>
            </a:endParaRPr>
          </a:p>
        </p:txBody>
      </p:sp>
      <p:sp>
        <p:nvSpPr>
          <p:cNvPr id="331" name="Google Shape;331;p35"/>
          <p:cNvSpPr txBox="1"/>
          <p:nvPr/>
        </p:nvSpPr>
        <p:spPr>
          <a:xfrm>
            <a:off x="6848700" y="1464550"/>
            <a:ext cx="1838100" cy="2886000"/>
          </a:xfrm>
          <a:prstGeom prst="rect">
            <a:avLst/>
          </a:prstGeom>
          <a:noFill/>
          <a:ln>
            <a:noFill/>
          </a:ln>
        </p:spPr>
        <p:txBody>
          <a:bodyPr spcFirstLastPara="1" wrap="square" lIns="91425" tIns="91425" rIns="91425" bIns="91425" anchor="t" anchorCtr="0">
            <a:spAutoFit/>
          </a:bodyPr>
          <a:lstStyle/>
          <a:p>
            <a:pPr marL="0" lvl="0" indent="0" algn="r" rtl="0">
              <a:lnSpc>
                <a:spcPct val="200000"/>
              </a:lnSpc>
              <a:spcBef>
                <a:spcPts val="0"/>
              </a:spcBef>
              <a:spcAft>
                <a:spcPts val="0"/>
              </a:spcAft>
              <a:buNone/>
            </a:pPr>
            <a:r>
              <a:rPr lang="en-US" sz="1350">
                <a:solidFill>
                  <a:schemeClr val="dk1"/>
                </a:solidFill>
                <a:highlight>
                  <a:schemeClr val="lt1"/>
                </a:highlight>
              </a:rPr>
              <a:t>#FF0000</a:t>
            </a:r>
            <a:endParaRPr sz="1350">
              <a:solidFill>
                <a:schemeClr val="dk1"/>
              </a:solidFill>
              <a:highlight>
                <a:schemeClr val="lt1"/>
              </a:highlight>
            </a:endParaRPr>
          </a:p>
          <a:p>
            <a:pPr marL="0" lvl="0" indent="0" algn="r" rtl="0">
              <a:lnSpc>
                <a:spcPct val="200000"/>
              </a:lnSpc>
              <a:spcBef>
                <a:spcPts val="0"/>
              </a:spcBef>
              <a:spcAft>
                <a:spcPts val="0"/>
              </a:spcAft>
              <a:buNone/>
            </a:pPr>
            <a:r>
              <a:rPr lang="en-US" sz="1350">
                <a:solidFill>
                  <a:schemeClr val="dk1"/>
                </a:solidFill>
                <a:highlight>
                  <a:schemeClr val="lt1"/>
                </a:highlight>
              </a:rPr>
              <a:t>#FF7F00</a:t>
            </a:r>
            <a:endParaRPr sz="1350">
              <a:solidFill>
                <a:schemeClr val="dk1"/>
              </a:solidFill>
              <a:highlight>
                <a:schemeClr val="lt1"/>
              </a:highlight>
            </a:endParaRPr>
          </a:p>
          <a:p>
            <a:pPr marL="0" lvl="0" indent="0" algn="r" rtl="0">
              <a:lnSpc>
                <a:spcPct val="200000"/>
              </a:lnSpc>
              <a:spcBef>
                <a:spcPts val="0"/>
              </a:spcBef>
              <a:spcAft>
                <a:spcPts val="0"/>
              </a:spcAft>
              <a:buClr>
                <a:schemeClr val="dk1"/>
              </a:buClr>
              <a:buSzPts val="1100"/>
              <a:buFont typeface="Arial"/>
              <a:buNone/>
            </a:pPr>
            <a:r>
              <a:rPr lang="en-US" sz="1350">
                <a:solidFill>
                  <a:schemeClr val="dk1"/>
                </a:solidFill>
                <a:highlight>
                  <a:schemeClr val="lt1"/>
                </a:highlight>
              </a:rPr>
              <a:t>#FFFF00</a:t>
            </a:r>
            <a:endParaRPr sz="1350">
              <a:solidFill>
                <a:schemeClr val="dk1"/>
              </a:solidFill>
              <a:highlight>
                <a:schemeClr val="lt1"/>
              </a:highlight>
            </a:endParaRPr>
          </a:p>
          <a:p>
            <a:pPr marL="0" lvl="0" indent="0" algn="r" rtl="0">
              <a:lnSpc>
                <a:spcPct val="200000"/>
              </a:lnSpc>
              <a:spcBef>
                <a:spcPts val="0"/>
              </a:spcBef>
              <a:spcAft>
                <a:spcPts val="0"/>
              </a:spcAft>
              <a:buNone/>
            </a:pPr>
            <a:r>
              <a:rPr lang="en-US" sz="1350">
                <a:solidFill>
                  <a:schemeClr val="dk1"/>
                </a:solidFill>
                <a:highlight>
                  <a:schemeClr val="lt1"/>
                </a:highlight>
              </a:rPr>
              <a:t>#00FF00</a:t>
            </a:r>
            <a:endParaRPr sz="1350">
              <a:solidFill>
                <a:schemeClr val="dk1"/>
              </a:solidFill>
              <a:highlight>
                <a:schemeClr val="lt1"/>
              </a:highlight>
            </a:endParaRPr>
          </a:p>
          <a:p>
            <a:pPr marL="0" lvl="0" indent="0" algn="r" rtl="0">
              <a:lnSpc>
                <a:spcPct val="200000"/>
              </a:lnSpc>
              <a:spcBef>
                <a:spcPts val="0"/>
              </a:spcBef>
              <a:spcAft>
                <a:spcPts val="0"/>
              </a:spcAft>
              <a:buNone/>
            </a:pPr>
            <a:r>
              <a:rPr lang="en-US" sz="1350">
                <a:solidFill>
                  <a:schemeClr val="dk1"/>
                </a:solidFill>
                <a:highlight>
                  <a:schemeClr val="lt1"/>
                </a:highlight>
              </a:rPr>
              <a:t>#0000FF</a:t>
            </a:r>
            <a:endParaRPr sz="1350">
              <a:solidFill>
                <a:schemeClr val="dk1"/>
              </a:solidFill>
              <a:highlight>
                <a:schemeClr val="lt1"/>
              </a:highlight>
            </a:endParaRPr>
          </a:p>
          <a:p>
            <a:pPr marL="0" lvl="0" indent="0" algn="r" rtl="0">
              <a:lnSpc>
                <a:spcPct val="200000"/>
              </a:lnSpc>
              <a:spcBef>
                <a:spcPts val="0"/>
              </a:spcBef>
              <a:spcAft>
                <a:spcPts val="0"/>
              </a:spcAft>
              <a:buNone/>
            </a:pPr>
            <a:r>
              <a:rPr lang="en-US" sz="1350">
                <a:solidFill>
                  <a:schemeClr val="dk1"/>
                </a:solidFill>
                <a:highlight>
                  <a:schemeClr val="lt1"/>
                </a:highlight>
              </a:rPr>
              <a:t>#4B0082</a:t>
            </a:r>
            <a:endParaRPr sz="1350">
              <a:solidFill>
                <a:schemeClr val="dk1"/>
              </a:solidFill>
              <a:highlight>
                <a:schemeClr val="lt1"/>
              </a:highlight>
            </a:endParaRPr>
          </a:p>
          <a:p>
            <a:pPr marL="0" lvl="0" indent="0" algn="r" rtl="0">
              <a:lnSpc>
                <a:spcPct val="200000"/>
              </a:lnSpc>
              <a:spcBef>
                <a:spcPts val="0"/>
              </a:spcBef>
              <a:spcAft>
                <a:spcPts val="0"/>
              </a:spcAft>
              <a:buNone/>
            </a:pPr>
            <a:r>
              <a:rPr lang="en-US" sz="1350">
                <a:solidFill>
                  <a:schemeClr val="dk1"/>
                </a:solidFill>
                <a:highlight>
                  <a:schemeClr val="lt1"/>
                </a:highlight>
              </a:rPr>
              <a:t>#9400D3</a:t>
            </a:r>
            <a:endParaRPr sz="1350">
              <a:solidFill>
                <a:schemeClr val="dk1"/>
              </a:solidFill>
              <a:highlight>
                <a:schemeClr val="lt1"/>
              </a:highlight>
            </a:endParaRPr>
          </a:p>
        </p:txBody>
      </p:sp>
      <p:pic>
        <p:nvPicPr>
          <p:cNvPr id="332" name="Google Shape;332;p35"/>
          <p:cNvPicPr preferRelativeResize="0"/>
          <p:nvPr/>
        </p:nvPicPr>
        <p:blipFill>
          <a:blip r:embed="rId3">
            <a:alphaModFix/>
          </a:blip>
          <a:stretch>
            <a:fillRect/>
          </a:stretch>
        </p:blipFill>
        <p:spPr>
          <a:xfrm>
            <a:off x="457200" y="971550"/>
            <a:ext cx="2556725" cy="3742776"/>
          </a:xfrm>
          <a:prstGeom prst="rect">
            <a:avLst/>
          </a:prstGeom>
          <a:noFill/>
          <a:ln>
            <a:noFill/>
          </a:ln>
        </p:spPr>
      </p:pic>
      <p:sp>
        <p:nvSpPr>
          <p:cNvPr id="333" name="Google Shape;333;p35"/>
          <p:cNvSpPr txBox="1"/>
          <p:nvPr/>
        </p:nvSpPr>
        <p:spPr>
          <a:xfrm>
            <a:off x="582650" y="1072025"/>
            <a:ext cx="2303700" cy="33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350" i="1">
                <a:solidFill>
                  <a:schemeClr val="dk1"/>
                </a:solidFill>
              </a:rPr>
              <a:t>1</a:t>
            </a:r>
            <a:endParaRPr sz="1350" i="1">
              <a:solidFill>
                <a:schemeClr val="dk1"/>
              </a:solidFill>
            </a:endParaRPr>
          </a:p>
        </p:txBody>
      </p:sp>
      <p:sp>
        <p:nvSpPr>
          <p:cNvPr id="334" name="Google Shape;334;p35"/>
          <p:cNvSpPr txBox="1"/>
          <p:nvPr/>
        </p:nvSpPr>
        <p:spPr>
          <a:xfrm>
            <a:off x="582650" y="2676888"/>
            <a:ext cx="2303700" cy="33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350" i="1">
                <a:solidFill>
                  <a:schemeClr val="dk1"/>
                </a:solidFill>
              </a:rPr>
              <a:t>4</a:t>
            </a:r>
            <a:endParaRPr sz="1350" i="1">
              <a:solidFill>
                <a:schemeClr val="dk1"/>
              </a:solidFill>
            </a:endParaRPr>
          </a:p>
        </p:txBody>
      </p:sp>
      <p:sp>
        <p:nvSpPr>
          <p:cNvPr id="335" name="Google Shape;335;p35"/>
          <p:cNvSpPr txBox="1"/>
          <p:nvPr/>
        </p:nvSpPr>
        <p:spPr>
          <a:xfrm>
            <a:off x="582650" y="4281763"/>
            <a:ext cx="2303700" cy="33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350" i="1">
                <a:solidFill>
                  <a:schemeClr val="lt1"/>
                </a:solidFill>
              </a:rPr>
              <a:t>7</a:t>
            </a:r>
            <a:endParaRPr sz="1350" i="1">
              <a:solidFill>
                <a:schemeClr val="lt1"/>
              </a:solidFill>
            </a:endParaRPr>
          </a:p>
        </p:txBody>
      </p:sp>
      <p:sp>
        <p:nvSpPr>
          <p:cNvPr id="336" name="Google Shape;336;p35"/>
          <p:cNvSpPr txBox="1"/>
          <p:nvPr/>
        </p:nvSpPr>
        <p:spPr>
          <a:xfrm>
            <a:off x="582650" y="1363950"/>
            <a:ext cx="308100" cy="1312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350" i="1">
                <a:solidFill>
                  <a:schemeClr val="dk1"/>
                </a:solidFill>
              </a:rPr>
              <a:t>2</a:t>
            </a:r>
            <a:endParaRPr sz="1350" i="1">
              <a:solidFill>
                <a:schemeClr val="dk1"/>
              </a:solidFill>
            </a:endParaRPr>
          </a:p>
        </p:txBody>
      </p:sp>
      <p:sp>
        <p:nvSpPr>
          <p:cNvPr id="337" name="Google Shape;337;p35"/>
          <p:cNvSpPr txBox="1"/>
          <p:nvPr/>
        </p:nvSpPr>
        <p:spPr>
          <a:xfrm>
            <a:off x="2578250" y="1363950"/>
            <a:ext cx="308100" cy="1312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350" i="1">
                <a:solidFill>
                  <a:schemeClr val="dk1"/>
                </a:solidFill>
              </a:rPr>
              <a:t>3</a:t>
            </a:r>
            <a:endParaRPr sz="1350" i="1">
              <a:solidFill>
                <a:schemeClr val="dk1"/>
              </a:solidFill>
            </a:endParaRPr>
          </a:p>
        </p:txBody>
      </p:sp>
      <p:sp>
        <p:nvSpPr>
          <p:cNvPr id="338" name="Google Shape;338;p35"/>
          <p:cNvSpPr txBox="1"/>
          <p:nvPr/>
        </p:nvSpPr>
        <p:spPr>
          <a:xfrm>
            <a:off x="582650" y="3009000"/>
            <a:ext cx="308100" cy="1272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350" i="1">
                <a:solidFill>
                  <a:schemeClr val="lt1"/>
                </a:solidFill>
              </a:rPr>
              <a:t>5</a:t>
            </a:r>
            <a:endParaRPr sz="1350" i="1">
              <a:solidFill>
                <a:schemeClr val="lt1"/>
              </a:solidFill>
            </a:endParaRPr>
          </a:p>
        </p:txBody>
      </p:sp>
      <p:sp>
        <p:nvSpPr>
          <p:cNvPr id="339" name="Google Shape;339;p35"/>
          <p:cNvSpPr txBox="1"/>
          <p:nvPr/>
        </p:nvSpPr>
        <p:spPr>
          <a:xfrm>
            <a:off x="2578250" y="3009000"/>
            <a:ext cx="308100" cy="1272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350" i="1">
                <a:solidFill>
                  <a:schemeClr val="lt1"/>
                </a:solidFill>
              </a:rPr>
              <a:t>6</a:t>
            </a:r>
            <a:endParaRPr sz="1350" i="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6"/>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Sweeping each segment: 1st segment</a:t>
            </a:r>
            <a:endParaRPr>
              <a:latin typeface="Arial"/>
              <a:ea typeface="Arial"/>
              <a:cs typeface="Arial"/>
              <a:sym typeface="Arial"/>
            </a:endParaRPr>
          </a:p>
        </p:txBody>
      </p:sp>
      <p:pic>
        <p:nvPicPr>
          <p:cNvPr id="346" name="Google Shape;346;p36"/>
          <p:cNvPicPr preferRelativeResize="0"/>
          <p:nvPr/>
        </p:nvPicPr>
        <p:blipFill>
          <a:blip r:embed="rId3">
            <a:alphaModFix/>
          </a:blip>
          <a:stretch>
            <a:fillRect/>
          </a:stretch>
        </p:blipFill>
        <p:spPr>
          <a:xfrm>
            <a:off x="457200" y="971550"/>
            <a:ext cx="2556725" cy="3742777"/>
          </a:xfrm>
          <a:prstGeom prst="rect">
            <a:avLst/>
          </a:prstGeom>
          <a:noFill/>
          <a:ln>
            <a:noFill/>
          </a:ln>
        </p:spPr>
      </p:pic>
      <p:pic>
        <p:nvPicPr>
          <p:cNvPr id="347" name="Google Shape;347;p36"/>
          <p:cNvPicPr preferRelativeResize="0"/>
          <p:nvPr/>
        </p:nvPicPr>
        <p:blipFill>
          <a:blip r:embed="rId4">
            <a:alphaModFix/>
          </a:blip>
          <a:stretch>
            <a:fillRect/>
          </a:stretch>
        </p:blipFill>
        <p:spPr>
          <a:xfrm>
            <a:off x="3150650" y="971550"/>
            <a:ext cx="5536151" cy="1423835"/>
          </a:xfrm>
          <a:prstGeom prst="rect">
            <a:avLst/>
          </a:prstGeom>
          <a:noFill/>
          <a:ln>
            <a:noFill/>
          </a:ln>
        </p:spPr>
      </p:pic>
      <p:pic>
        <p:nvPicPr>
          <p:cNvPr id="348" name="Google Shape;348;p36"/>
          <p:cNvPicPr preferRelativeResize="0"/>
          <p:nvPr/>
        </p:nvPicPr>
        <p:blipFill>
          <a:blip r:embed="rId5">
            <a:alphaModFix/>
          </a:blip>
          <a:stretch>
            <a:fillRect/>
          </a:stretch>
        </p:blipFill>
        <p:spPr>
          <a:xfrm>
            <a:off x="3150650" y="2770575"/>
            <a:ext cx="5536150" cy="1289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7"/>
          <p:cNvPicPr preferRelativeResize="0"/>
          <p:nvPr/>
        </p:nvPicPr>
        <p:blipFill>
          <a:blip r:embed="rId3">
            <a:alphaModFix/>
          </a:blip>
          <a:stretch>
            <a:fillRect/>
          </a:stretch>
        </p:blipFill>
        <p:spPr>
          <a:xfrm>
            <a:off x="3150665" y="2770575"/>
            <a:ext cx="5536136" cy="1289500"/>
          </a:xfrm>
          <a:prstGeom prst="rect">
            <a:avLst/>
          </a:prstGeom>
          <a:noFill/>
          <a:ln>
            <a:noFill/>
          </a:ln>
        </p:spPr>
      </p:pic>
      <p:pic>
        <p:nvPicPr>
          <p:cNvPr id="355" name="Google Shape;355;p37"/>
          <p:cNvPicPr preferRelativeResize="0"/>
          <p:nvPr/>
        </p:nvPicPr>
        <p:blipFill>
          <a:blip r:embed="rId4">
            <a:alphaModFix/>
          </a:blip>
          <a:stretch>
            <a:fillRect/>
          </a:stretch>
        </p:blipFill>
        <p:spPr>
          <a:xfrm>
            <a:off x="3150747" y="971550"/>
            <a:ext cx="5536054" cy="1423825"/>
          </a:xfrm>
          <a:prstGeom prst="rect">
            <a:avLst/>
          </a:prstGeom>
          <a:noFill/>
          <a:ln>
            <a:noFill/>
          </a:ln>
        </p:spPr>
      </p:pic>
      <p:pic>
        <p:nvPicPr>
          <p:cNvPr id="356" name="Google Shape;356;p37"/>
          <p:cNvPicPr preferRelativeResize="0"/>
          <p:nvPr/>
        </p:nvPicPr>
        <p:blipFill>
          <a:blip r:embed="rId5">
            <a:alphaModFix/>
          </a:blip>
          <a:stretch>
            <a:fillRect/>
          </a:stretch>
        </p:blipFill>
        <p:spPr>
          <a:xfrm>
            <a:off x="457200" y="971527"/>
            <a:ext cx="2556725" cy="3742799"/>
          </a:xfrm>
          <a:prstGeom prst="rect">
            <a:avLst/>
          </a:prstGeom>
          <a:noFill/>
          <a:ln>
            <a:noFill/>
          </a:ln>
        </p:spPr>
      </p:pic>
      <p:sp>
        <p:nvSpPr>
          <p:cNvPr id="357" name="Google Shape;357;p37"/>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Sweeping each segment: 2nd segment</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38"/>
          <p:cNvPicPr preferRelativeResize="0"/>
          <p:nvPr/>
        </p:nvPicPr>
        <p:blipFill>
          <a:blip r:embed="rId3">
            <a:alphaModFix/>
          </a:blip>
          <a:stretch>
            <a:fillRect/>
          </a:stretch>
        </p:blipFill>
        <p:spPr>
          <a:xfrm>
            <a:off x="3150706" y="2770573"/>
            <a:ext cx="5536093" cy="1289500"/>
          </a:xfrm>
          <a:prstGeom prst="rect">
            <a:avLst/>
          </a:prstGeom>
          <a:noFill/>
          <a:ln>
            <a:noFill/>
          </a:ln>
        </p:spPr>
      </p:pic>
      <p:pic>
        <p:nvPicPr>
          <p:cNvPr id="364" name="Google Shape;364;p38"/>
          <p:cNvPicPr preferRelativeResize="0"/>
          <p:nvPr/>
        </p:nvPicPr>
        <p:blipFill>
          <a:blip r:embed="rId4">
            <a:alphaModFix/>
          </a:blip>
          <a:stretch>
            <a:fillRect/>
          </a:stretch>
        </p:blipFill>
        <p:spPr>
          <a:xfrm>
            <a:off x="3150728" y="971549"/>
            <a:ext cx="5536071" cy="1423825"/>
          </a:xfrm>
          <a:prstGeom prst="rect">
            <a:avLst/>
          </a:prstGeom>
          <a:noFill/>
          <a:ln>
            <a:noFill/>
          </a:ln>
        </p:spPr>
      </p:pic>
      <p:sp>
        <p:nvSpPr>
          <p:cNvPr id="365" name="Google Shape;365;p38"/>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Sweeping each segment: 3rd segment</a:t>
            </a:r>
            <a:endParaRPr>
              <a:latin typeface="Arial"/>
              <a:ea typeface="Arial"/>
              <a:cs typeface="Arial"/>
              <a:sym typeface="Arial"/>
            </a:endParaRPr>
          </a:p>
        </p:txBody>
      </p:sp>
      <p:pic>
        <p:nvPicPr>
          <p:cNvPr id="366" name="Google Shape;366;p38"/>
          <p:cNvPicPr preferRelativeResize="0"/>
          <p:nvPr/>
        </p:nvPicPr>
        <p:blipFill>
          <a:blip r:embed="rId5">
            <a:alphaModFix/>
          </a:blip>
          <a:stretch>
            <a:fillRect/>
          </a:stretch>
        </p:blipFill>
        <p:spPr>
          <a:xfrm>
            <a:off x="457200" y="971503"/>
            <a:ext cx="2556725" cy="37428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Have you ever tried to record these numbers?</a:t>
            </a:r>
            <a:endParaRPr>
              <a:latin typeface="Arial"/>
              <a:ea typeface="Arial"/>
              <a:cs typeface="Arial"/>
              <a:sym typeface="Arial"/>
            </a:endParaRPr>
          </a:p>
        </p:txBody>
      </p:sp>
      <p:pic>
        <p:nvPicPr>
          <p:cNvPr id="70" name="Google Shape;70;p11"/>
          <p:cNvPicPr preferRelativeResize="0"/>
          <p:nvPr/>
        </p:nvPicPr>
        <p:blipFill rotWithShape="1">
          <a:blip r:embed="rId3">
            <a:alphaModFix/>
          </a:blip>
          <a:srcRect r="6533"/>
          <a:stretch/>
        </p:blipFill>
        <p:spPr>
          <a:xfrm>
            <a:off x="457200" y="971550"/>
            <a:ext cx="3203300" cy="2056325"/>
          </a:xfrm>
          <a:prstGeom prst="rect">
            <a:avLst/>
          </a:prstGeom>
          <a:noFill/>
          <a:ln>
            <a:noFill/>
          </a:ln>
        </p:spPr>
      </p:pic>
      <p:pic>
        <p:nvPicPr>
          <p:cNvPr id="71" name="Google Shape;71;p11"/>
          <p:cNvPicPr preferRelativeResize="0"/>
          <p:nvPr/>
        </p:nvPicPr>
        <p:blipFill>
          <a:blip r:embed="rId4">
            <a:alphaModFix/>
          </a:blip>
          <a:stretch>
            <a:fillRect/>
          </a:stretch>
        </p:blipFill>
        <p:spPr>
          <a:xfrm>
            <a:off x="3627850" y="971550"/>
            <a:ext cx="3120200" cy="2102975"/>
          </a:xfrm>
          <a:prstGeom prst="rect">
            <a:avLst/>
          </a:prstGeom>
          <a:noFill/>
          <a:ln>
            <a:noFill/>
          </a:ln>
        </p:spPr>
      </p:pic>
      <p:pic>
        <p:nvPicPr>
          <p:cNvPr id="72" name="Google Shape;72;p11"/>
          <p:cNvPicPr preferRelativeResize="0"/>
          <p:nvPr/>
        </p:nvPicPr>
        <p:blipFill rotWithShape="1">
          <a:blip r:embed="rId5">
            <a:alphaModFix/>
          </a:blip>
          <a:srcRect l="6370" t="5200" r="5149" b="4822"/>
          <a:stretch/>
        </p:blipFill>
        <p:spPr>
          <a:xfrm>
            <a:off x="457200" y="2931971"/>
            <a:ext cx="2575375" cy="1875229"/>
          </a:xfrm>
          <a:prstGeom prst="rect">
            <a:avLst/>
          </a:prstGeom>
          <a:noFill/>
          <a:ln>
            <a:noFill/>
          </a:ln>
        </p:spPr>
      </p:pic>
      <p:pic>
        <p:nvPicPr>
          <p:cNvPr id="73" name="Google Shape;73;p11"/>
          <p:cNvPicPr preferRelativeResize="0"/>
          <p:nvPr/>
        </p:nvPicPr>
        <p:blipFill>
          <a:blip r:embed="rId6">
            <a:alphaModFix/>
          </a:blip>
          <a:stretch>
            <a:fillRect/>
          </a:stretch>
        </p:blipFill>
        <p:spPr>
          <a:xfrm>
            <a:off x="3032575" y="2931975"/>
            <a:ext cx="3333746" cy="1875225"/>
          </a:xfrm>
          <a:prstGeom prst="rect">
            <a:avLst/>
          </a:prstGeom>
          <a:noFill/>
          <a:ln>
            <a:noFill/>
          </a:ln>
        </p:spPr>
      </p:pic>
      <p:grpSp>
        <p:nvGrpSpPr>
          <p:cNvPr id="74" name="Google Shape;74;p11"/>
          <p:cNvGrpSpPr/>
          <p:nvPr/>
        </p:nvGrpSpPr>
        <p:grpSpPr>
          <a:xfrm>
            <a:off x="6676300" y="971561"/>
            <a:ext cx="2179200" cy="3098139"/>
            <a:chOff x="6676300" y="971561"/>
            <a:chExt cx="2179200" cy="3098139"/>
          </a:xfrm>
        </p:grpSpPr>
        <p:pic>
          <p:nvPicPr>
            <p:cNvPr id="75" name="Google Shape;75;p11"/>
            <p:cNvPicPr preferRelativeResize="0"/>
            <p:nvPr/>
          </p:nvPicPr>
          <p:blipFill>
            <a:blip r:embed="rId7">
              <a:alphaModFix/>
            </a:blip>
            <a:stretch>
              <a:fillRect/>
            </a:stretch>
          </p:blipFill>
          <p:spPr>
            <a:xfrm>
              <a:off x="6845000" y="971561"/>
              <a:ext cx="1841800" cy="2696175"/>
            </a:xfrm>
            <a:prstGeom prst="rect">
              <a:avLst/>
            </a:prstGeom>
            <a:noFill/>
            <a:ln>
              <a:noFill/>
            </a:ln>
          </p:spPr>
        </p:pic>
        <p:sp>
          <p:nvSpPr>
            <p:cNvPr id="76" name="Google Shape;76;p11"/>
            <p:cNvSpPr txBox="1"/>
            <p:nvPr/>
          </p:nvSpPr>
          <p:spPr>
            <a:xfrm>
              <a:off x="6676300" y="3669500"/>
              <a:ext cx="217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rPr>
                <a:t>Seven-segment digit</a:t>
              </a:r>
              <a:endParaRPr>
                <a:solidFill>
                  <a:schemeClr val="dk1"/>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39"/>
          <p:cNvPicPr preferRelativeResize="0"/>
          <p:nvPr/>
        </p:nvPicPr>
        <p:blipFill>
          <a:blip r:embed="rId3">
            <a:alphaModFix/>
          </a:blip>
          <a:stretch>
            <a:fillRect/>
          </a:stretch>
        </p:blipFill>
        <p:spPr>
          <a:xfrm>
            <a:off x="3150641" y="2770578"/>
            <a:ext cx="5536159" cy="1289500"/>
          </a:xfrm>
          <a:prstGeom prst="rect">
            <a:avLst/>
          </a:prstGeom>
          <a:noFill/>
          <a:ln>
            <a:noFill/>
          </a:ln>
        </p:spPr>
      </p:pic>
      <p:pic>
        <p:nvPicPr>
          <p:cNvPr id="373" name="Google Shape;373;p39"/>
          <p:cNvPicPr preferRelativeResize="0"/>
          <p:nvPr/>
        </p:nvPicPr>
        <p:blipFill>
          <a:blip r:embed="rId4">
            <a:alphaModFix/>
          </a:blip>
          <a:stretch>
            <a:fillRect/>
          </a:stretch>
        </p:blipFill>
        <p:spPr>
          <a:xfrm>
            <a:off x="3150724" y="971550"/>
            <a:ext cx="5536077" cy="1423825"/>
          </a:xfrm>
          <a:prstGeom prst="rect">
            <a:avLst/>
          </a:prstGeom>
          <a:noFill/>
          <a:ln>
            <a:noFill/>
          </a:ln>
        </p:spPr>
      </p:pic>
      <p:sp>
        <p:nvSpPr>
          <p:cNvPr id="374" name="Google Shape;374;p39"/>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Sweeping each segment: 4th segment</a:t>
            </a:r>
            <a:endParaRPr>
              <a:latin typeface="Arial"/>
              <a:ea typeface="Arial"/>
              <a:cs typeface="Arial"/>
              <a:sym typeface="Arial"/>
            </a:endParaRPr>
          </a:p>
        </p:txBody>
      </p:sp>
      <p:pic>
        <p:nvPicPr>
          <p:cNvPr id="375" name="Google Shape;375;p39"/>
          <p:cNvPicPr preferRelativeResize="0"/>
          <p:nvPr/>
        </p:nvPicPr>
        <p:blipFill>
          <a:blip r:embed="rId5">
            <a:alphaModFix/>
          </a:blip>
          <a:stretch>
            <a:fillRect/>
          </a:stretch>
        </p:blipFill>
        <p:spPr>
          <a:xfrm>
            <a:off x="457200" y="971550"/>
            <a:ext cx="2556725" cy="374280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40"/>
          <p:cNvPicPr preferRelativeResize="0"/>
          <p:nvPr/>
        </p:nvPicPr>
        <p:blipFill>
          <a:blip r:embed="rId3">
            <a:alphaModFix/>
          </a:blip>
          <a:stretch>
            <a:fillRect/>
          </a:stretch>
        </p:blipFill>
        <p:spPr>
          <a:xfrm>
            <a:off x="3150641" y="2770578"/>
            <a:ext cx="5536159" cy="1289500"/>
          </a:xfrm>
          <a:prstGeom prst="rect">
            <a:avLst/>
          </a:prstGeom>
          <a:noFill/>
          <a:ln>
            <a:noFill/>
          </a:ln>
        </p:spPr>
      </p:pic>
      <p:pic>
        <p:nvPicPr>
          <p:cNvPr id="382" name="Google Shape;382;p40"/>
          <p:cNvPicPr preferRelativeResize="0"/>
          <p:nvPr/>
        </p:nvPicPr>
        <p:blipFill>
          <a:blip r:embed="rId4">
            <a:alphaModFix/>
          </a:blip>
          <a:stretch>
            <a:fillRect/>
          </a:stretch>
        </p:blipFill>
        <p:spPr>
          <a:xfrm>
            <a:off x="3150728" y="971549"/>
            <a:ext cx="5536071" cy="1423825"/>
          </a:xfrm>
          <a:prstGeom prst="rect">
            <a:avLst/>
          </a:prstGeom>
          <a:noFill/>
          <a:ln>
            <a:noFill/>
          </a:ln>
        </p:spPr>
      </p:pic>
      <p:sp>
        <p:nvSpPr>
          <p:cNvPr id="383" name="Google Shape;383;p40"/>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Sweeping each segment: 5th segment</a:t>
            </a:r>
            <a:endParaRPr>
              <a:latin typeface="Arial"/>
              <a:ea typeface="Arial"/>
              <a:cs typeface="Arial"/>
              <a:sym typeface="Arial"/>
            </a:endParaRPr>
          </a:p>
        </p:txBody>
      </p:sp>
      <p:pic>
        <p:nvPicPr>
          <p:cNvPr id="384" name="Google Shape;384;p40"/>
          <p:cNvPicPr preferRelativeResize="0"/>
          <p:nvPr/>
        </p:nvPicPr>
        <p:blipFill>
          <a:blip r:embed="rId5">
            <a:alphaModFix/>
          </a:blip>
          <a:stretch>
            <a:fillRect/>
          </a:stretch>
        </p:blipFill>
        <p:spPr>
          <a:xfrm>
            <a:off x="457200" y="971550"/>
            <a:ext cx="2556725" cy="37427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41"/>
          <p:cNvPicPr preferRelativeResize="0"/>
          <p:nvPr/>
        </p:nvPicPr>
        <p:blipFill>
          <a:blip r:embed="rId3">
            <a:alphaModFix/>
          </a:blip>
          <a:stretch>
            <a:fillRect/>
          </a:stretch>
        </p:blipFill>
        <p:spPr>
          <a:xfrm>
            <a:off x="3150641" y="2770578"/>
            <a:ext cx="5536159" cy="1289500"/>
          </a:xfrm>
          <a:prstGeom prst="rect">
            <a:avLst/>
          </a:prstGeom>
          <a:noFill/>
          <a:ln>
            <a:noFill/>
          </a:ln>
        </p:spPr>
      </p:pic>
      <p:pic>
        <p:nvPicPr>
          <p:cNvPr id="391" name="Google Shape;391;p41"/>
          <p:cNvPicPr preferRelativeResize="0"/>
          <p:nvPr/>
        </p:nvPicPr>
        <p:blipFill>
          <a:blip r:embed="rId4">
            <a:alphaModFix/>
          </a:blip>
          <a:stretch>
            <a:fillRect/>
          </a:stretch>
        </p:blipFill>
        <p:spPr>
          <a:xfrm>
            <a:off x="3150728" y="971549"/>
            <a:ext cx="5536071" cy="1423825"/>
          </a:xfrm>
          <a:prstGeom prst="rect">
            <a:avLst/>
          </a:prstGeom>
          <a:noFill/>
          <a:ln>
            <a:noFill/>
          </a:ln>
        </p:spPr>
      </p:pic>
      <p:sp>
        <p:nvSpPr>
          <p:cNvPr id="392" name="Google Shape;392;p41"/>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Sweeping each segment: 6th segment</a:t>
            </a:r>
            <a:endParaRPr>
              <a:latin typeface="Arial"/>
              <a:ea typeface="Arial"/>
              <a:cs typeface="Arial"/>
              <a:sym typeface="Arial"/>
            </a:endParaRPr>
          </a:p>
        </p:txBody>
      </p:sp>
      <p:pic>
        <p:nvPicPr>
          <p:cNvPr id="393" name="Google Shape;393;p41"/>
          <p:cNvPicPr preferRelativeResize="0"/>
          <p:nvPr/>
        </p:nvPicPr>
        <p:blipFill>
          <a:blip r:embed="rId5">
            <a:alphaModFix/>
          </a:blip>
          <a:stretch>
            <a:fillRect/>
          </a:stretch>
        </p:blipFill>
        <p:spPr>
          <a:xfrm>
            <a:off x="457200" y="971550"/>
            <a:ext cx="2556725" cy="374279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42"/>
          <p:cNvPicPr preferRelativeResize="0"/>
          <p:nvPr/>
        </p:nvPicPr>
        <p:blipFill>
          <a:blip r:embed="rId3">
            <a:alphaModFix/>
          </a:blip>
          <a:stretch>
            <a:fillRect/>
          </a:stretch>
        </p:blipFill>
        <p:spPr>
          <a:xfrm>
            <a:off x="3150641" y="2770578"/>
            <a:ext cx="5536159" cy="1289500"/>
          </a:xfrm>
          <a:prstGeom prst="rect">
            <a:avLst/>
          </a:prstGeom>
          <a:noFill/>
          <a:ln>
            <a:noFill/>
          </a:ln>
        </p:spPr>
      </p:pic>
      <p:pic>
        <p:nvPicPr>
          <p:cNvPr id="400" name="Google Shape;400;p42"/>
          <p:cNvPicPr preferRelativeResize="0"/>
          <p:nvPr/>
        </p:nvPicPr>
        <p:blipFill>
          <a:blip r:embed="rId4">
            <a:alphaModFix/>
          </a:blip>
          <a:stretch>
            <a:fillRect/>
          </a:stretch>
        </p:blipFill>
        <p:spPr>
          <a:xfrm>
            <a:off x="3150728" y="971549"/>
            <a:ext cx="5536071" cy="1423825"/>
          </a:xfrm>
          <a:prstGeom prst="rect">
            <a:avLst/>
          </a:prstGeom>
          <a:noFill/>
          <a:ln>
            <a:noFill/>
          </a:ln>
        </p:spPr>
      </p:pic>
      <p:sp>
        <p:nvSpPr>
          <p:cNvPr id="401" name="Google Shape;401;p42"/>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Sweeping each segment: 7th segment</a:t>
            </a:r>
            <a:endParaRPr>
              <a:latin typeface="Arial"/>
              <a:ea typeface="Arial"/>
              <a:cs typeface="Arial"/>
              <a:sym typeface="Arial"/>
            </a:endParaRPr>
          </a:p>
        </p:txBody>
      </p:sp>
      <p:pic>
        <p:nvPicPr>
          <p:cNvPr id="402" name="Google Shape;402;p42"/>
          <p:cNvPicPr preferRelativeResize="0"/>
          <p:nvPr/>
        </p:nvPicPr>
        <p:blipFill>
          <a:blip r:embed="rId5">
            <a:alphaModFix/>
          </a:blip>
          <a:stretch>
            <a:fillRect/>
          </a:stretch>
        </p:blipFill>
        <p:spPr>
          <a:xfrm>
            <a:off x="457200" y="971550"/>
            <a:ext cx="2556725" cy="374279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3"/>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Results can be decided by Look-Up Table (LUT)</a:t>
            </a:r>
            <a:endParaRPr>
              <a:latin typeface="Arial"/>
              <a:ea typeface="Arial"/>
              <a:cs typeface="Arial"/>
              <a:sym typeface="Arial"/>
            </a:endParaRPr>
          </a:p>
        </p:txBody>
      </p:sp>
      <p:pic>
        <p:nvPicPr>
          <p:cNvPr id="409" name="Google Shape;409;p43"/>
          <p:cNvPicPr preferRelativeResize="0"/>
          <p:nvPr/>
        </p:nvPicPr>
        <p:blipFill>
          <a:blip r:embed="rId3">
            <a:alphaModFix/>
          </a:blip>
          <a:stretch>
            <a:fillRect/>
          </a:stretch>
        </p:blipFill>
        <p:spPr>
          <a:xfrm>
            <a:off x="457200" y="971550"/>
            <a:ext cx="8229599" cy="372854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415" name="Google Shape;415;p44"/>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416" name="Google Shape;416;p44"/>
          <p:cNvSpPr txBox="1"/>
          <p:nvPr/>
        </p:nvSpPr>
        <p:spPr>
          <a:xfrm>
            <a:off x="2209800" y="1480425"/>
            <a:ext cx="6133500" cy="13515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4000"/>
              <a:buFont typeface="Arial"/>
              <a:buNone/>
            </a:pPr>
            <a:r>
              <a:rPr lang="en-US" sz="4000">
                <a:solidFill>
                  <a:schemeClr val="lt1"/>
                </a:solidFill>
              </a:rPr>
              <a:t>Performance of the seven-segment digit recognition algorithm</a:t>
            </a:r>
            <a:endParaRPr sz="4000" i="0" u="none" strike="noStrike" cap="none">
              <a:solidFill>
                <a:schemeClr val="lt1"/>
              </a:solidFill>
            </a:endParaRPr>
          </a:p>
        </p:txBody>
      </p:sp>
      <p:sp>
        <p:nvSpPr>
          <p:cNvPr id="417" name="Google Shape;417;p44"/>
          <p:cNvSpPr txBox="1"/>
          <p:nvPr/>
        </p:nvSpPr>
        <p:spPr>
          <a:xfrm>
            <a:off x="2118100" y="3561100"/>
            <a:ext cx="5578200" cy="1505100"/>
          </a:xfrm>
          <a:prstGeom prst="rect">
            <a:avLst/>
          </a:prstGeom>
          <a:noFill/>
          <a:ln>
            <a:noFill/>
          </a:ln>
        </p:spPr>
        <p:txBody>
          <a:bodyPr spcFirstLastPara="1" wrap="square" lIns="91425" tIns="45700" rIns="91425" bIns="45700" anchor="t" anchorCtr="0">
            <a:noAutofit/>
          </a:bodyPr>
          <a:lstStyle/>
          <a:p>
            <a:pPr marL="3175" lvl="0" indent="-3175" algn="r" rtl="0">
              <a:spcBef>
                <a:spcPts val="320"/>
              </a:spcBef>
              <a:spcAft>
                <a:spcPts val="0"/>
              </a:spcAft>
              <a:buClr>
                <a:srgbClr val="000000"/>
              </a:buClr>
              <a:buSzPts val="1600"/>
              <a:buFont typeface="Arial"/>
              <a:buNone/>
            </a:pPr>
            <a:r>
              <a:rPr lang="en-US" sz="1600">
                <a:solidFill>
                  <a:srgbClr val="FFFFFF"/>
                </a:solidFill>
              </a:rPr>
              <a:t>Performance</a:t>
            </a:r>
            <a:endParaRPr sz="16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2" name="CVE6">
            <a:hlinkClick r:id="" action="ppaction://media"/>
            <a:extLst>
              <a:ext uri="{FF2B5EF4-FFF2-40B4-BE49-F238E27FC236}">
                <a16:creationId xmlns:a16="http://schemas.microsoft.com/office/drawing/2014/main" id="{75CA1188-875E-48E9-B4DE-345C1625C328}"/>
              </a:ext>
            </a:extLst>
          </p:cNvPr>
          <p:cNvPicPr>
            <a:picLocks noChangeAspect="1"/>
          </p:cNvPicPr>
          <p:nvPr>
            <a:videoFile r:link="rId1"/>
            <p:extLst>
              <p:ext uri="{DAA4B4D4-6D71-4841-9C94-3DE7FCFB9230}">
                <p14:media xmlns:p14="http://schemas.microsoft.com/office/powerpoint/2010/main" r:embed="rId2">
                  <p14:trim end="891"/>
                </p14:media>
              </p:ext>
            </p:extLst>
          </p:nvPr>
        </p:nvPicPr>
        <p:blipFill>
          <a:blip r:embed="rId5"/>
          <a:stretch>
            <a:fillRect/>
          </a:stretch>
        </p:blipFill>
        <p:spPr>
          <a:xfrm>
            <a:off x="858078" y="1056450"/>
            <a:ext cx="7427844" cy="3720369"/>
          </a:xfrm>
          <a:prstGeom prst="rect">
            <a:avLst/>
          </a:prstGeom>
        </p:spPr>
      </p:pic>
      <p:sp>
        <p:nvSpPr>
          <p:cNvPr id="423" name="Google Shape;423;p45"/>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Performance</a:t>
            </a:r>
            <a:endParaRPr>
              <a:latin typeface="Arial"/>
              <a:ea typeface="Arial"/>
              <a:cs typeface="Arial"/>
              <a:sym typeface="Arial"/>
            </a:endParaRPr>
          </a:p>
        </p:txBody>
      </p:sp>
      <p:pic>
        <p:nvPicPr>
          <p:cNvPr id="424" name="Google Shape;424;p45"/>
          <p:cNvPicPr preferRelativeResize="0"/>
          <p:nvPr/>
        </p:nvPicPr>
        <p:blipFill>
          <a:blip r:embed="rId6">
            <a:alphaModFix/>
          </a:blip>
          <a:stretch>
            <a:fillRect/>
          </a:stretch>
        </p:blipFill>
        <p:spPr>
          <a:xfrm>
            <a:off x="7975991" y="1553407"/>
            <a:ext cx="1115000" cy="1474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cxnSp>
        <p:nvCxnSpPr>
          <p:cNvPr id="431" name="Google Shape;431;p46"/>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432" name="Google Shape;432;p46"/>
          <p:cNvSpPr txBox="1"/>
          <p:nvPr/>
        </p:nvSpPr>
        <p:spPr>
          <a:xfrm>
            <a:off x="2209800" y="1480425"/>
            <a:ext cx="6133500" cy="13515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4000"/>
              <a:buFont typeface="Arial"/>
              <a:buNone/>
            </a:pPr>
            <a:r>
              <a:rPr lang="en-US" sz="4000">
                <a:solidFill>
                  <a:schemeClr val="lt1"/>
                </a:solidFill>
              </a:rPr>
              <a:t>SmartReader can be a third hand of many researchers!</a:t>
            </a:r>
            <a:endParaRPr sz="4000" i="0" u="none" strike="noStrike" cap="none">
              <a:solidFill>
                <a:schemeClr val="lt1"/>
              </a:solidFill>
            </a:endParaRPr>
          </a:p>
        </p:txBody>
      </p:sp>
      <p:sp>
        <p:nvSpPr>
          <p:cNvPr id="433" name="Google Shape;433;p46"/>
          <p:cNvSpPr txBox="1"/>
          <p:nvPr/>
        </p:nvSpPr>
        <p:spPr>
          <a:xfrm>
            <a:off x="2118100" y="3561100"/>
            <a:ext cx="5578200" cy="1505100"/>
          </a:xfrm>
          <a:prstGeom prst="rect">
            <a:avLst/>
          </a:prstGeom>
          <a:noFill/>
          <a:ln>
            <a:noFill/>
          </a:ln>
        </p:spPr>
        <p:txBody>
          <a:bodyPr spcFirstLastPara="1" wrap="square" lIns="91425" tIns="45700" rIns="91425" bIns="45700" anchor="t" anchorCtr="0">
            <a:noAutofit/>
          </a:bodyPr>
          <a:lstStyle/>
          <a:p>
            <a:pPr marL="3175" lvl="0" indent="-3175" algn="r" rtl="0">
              <a:spcBef>
                <a:spcPts val="320"/>
              </a:spcBef>
              <a:spcAft>
                <a:spcPts val="0"/>
              </a:spcAft>
              <a:buClr>
                <a:srgbClr val="000000"/>
              </a:buClr>
              <a:buSzPts val="1600"/>
              <a:buFont typeface="Arial"/>
              <a:buNone/>
            </a:pPr>
            <a:r>
              <a:rPr lang="en-US" sz="1600">
                <a:solidFill>
                  <a:srgbClr val="FFFFFF"/>
                </a:solidFill>
              </a:rPr>
              <a:t>Conclusion</a:t>
            </a:r>
            <a:endParaRPr sz="16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7"/>
          <p:cNvSpPr txBox="1"/>
          <p:nvPr/>
        </p:nvSpPr>
        <p:spPr>
          <a:xfrm>
            <a:off x="457200" y="4552188"/>
            <a:ext cx="71820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000" b="1">
                <a:solidFill>
                  <a:schemeClr val="dk1"/>
                </a:solidFill>
              </a:rPr>
              <a:t>[Ref 1] </a:t>
            </a:r>
            <a:r>
              <a:rPr lang="en-US" sz="1000">
                <a:solidFill>
                  <a:schemeClr val="dk1"/>
                </a:solidFill>
              </a:rPr>
              <a:t>https://www.ratatype.com/learn/average-typing-speed/</a:t>
            </a:r>
            <a:endParaRPr sz="600" b="1">
              <a:solidFill>
                <a:schemeClr val="dk1"/>
              </a:solidFill>
            </a:endParaRPr>
          </a:p>
        </p:txBody>
      </p:sp>
      <p:sp>
        <p:nvSpPr>
          <p:cNvPr id="440" name="Google Shape;440;p47"/>
          <p:cNvSpPr txBox="1"/>
          <p:nvPr/>
        </p:nvSpPr>
        <p:spPr>
          <a:xfrm>
            <a:off x="4572000" y="2346375"/>
            <a:ext cx="411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This is </a:t>
            </a:r>
            <a:r>
              <a:rPr lang="en-US" b="1">
                <a:solidFill>
                  <a:srgbClr val="BB0027"/>
                </a:solidFill>
              </a:rPr>
              <a:t>10.4</a:t>
            </a:r>
            <a:r>
              <a:rPr lang="en-US" b="1">
                <a:solidFill>
                  <a:schemeClr val="dk1"/>
                </a:solidFill>
              </a:rPr>
              <a:t> </a:t>
            </a:r>
            <a:r>
              <a:rPr lang="en-US">
                <a:solidFill>
                  <a:schemeClr val="dk1"/>
                </a:solidFill>
              </a:rPr>
              <a:t>times faster than the speed (~3.5 character/second) of average computer typists.</a:t>
            </a:r>
            <a:endParaRPr>
              <a:solidFill>
                <a:schemeClr val="dk1"/>
              </a:solidFill>
            </a:endParaRPr>
          </a:p>
        </p:txBody>
      </p:sp>
      <p:sp>
        <p:nvSpPr>
          <p:cNvPr id="441" name="Google Shape;441;p47"/>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SmartReader is fast and accurate</a:t>
            </a:r>
            <a:endParaRPr>
              <a:latin typeface="Arial"/>
              <a:ea typeface="Arial"/>
              <a:cs typeface="Arial"/>
              <a:sym typeface="Arial"/>
            </a:endParaRPr>
          </a:p>
        </p:txBody>
      </p:sp>
      <p:sp>
        <p:nvSpPr>
          <p:cNvPr id="442" name="Google Shape;442;p47"/>
          <p:cNvSpPr txBox="1"/>
          <p:nvPr/>
        </p:nvSpPr>
        <p:spPr>
          <a:xfrm>
            <a:off x="457200" y="3635250"/>
            <a:ext cx="30702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505 images were processed.</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Each image has 7 characters.</a:t>
            </a:r>
            <a:endParaRPr>
              <a:solidFill>
                <a:schemeClr val="dk1"/>
              </a:solidFill>
            </a:endParaRPr>
          </a:p>
        </p:txBody>
      </p:sp>
      <p:sp>
        <p:nvSpPr>
          <p:cNvPr id="443" name="Google Shape;443;p47"/>
          <p:cNvSpPr txBox="1"/>
          <p:nvPr/>
        </p:nvSpPr>
        <p:spPr>
          <a:xfrm>
            <a:off x="4081275" y="971550"/>
            <a:ext cx="30702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b="1">
                <a:solidFill>
                  <a:schemeClr val="dk1"/>
                </a:solidFill>
              </a:rPr>
              <a:t>Time spent:</a:t>
            </a:r>
            <a:endParaRPr b="1">
              <a:solidFill>
                <a:schemeClr val="dk1"/>
              </a:solidFill>
            </a:endParaRPr>
          </a:p>
        </p:txBody>
      </p:sp>
      <p:sp>
        <p:nvSpPr>
          <p:cNvPr id="444" name="Google Shape;444;p47"/>
          <p:cNvSpPr txBox="1"/>
          <p:nvPr/>
        </p:nvSpPr>
        <p:spPr>
          <a:xfrm>
            <a:off x="4572000" y="1371750"/>
            <a:ext cx="4114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dk1"/>
                </a:solidFill>
              </a:rPr>
              <a:t>99.4</a:t>
            </a:r>
            <a:r>
              <a:rPr lang="en-US">
                <a:solidFill>
                  <a:schemeClr val="dk1"/>
                </a:solidFill>
              </a:rPr>
              <a:t> seconds / 3535 characters</a:t>
            </a:r>
            <a:endParaRPr>
              <a:solidFill>
                <a:schemeClr val="dk1"/>
              </a:solidFill>
            </a:endParaRPr>
          </a:p>
          <a:p>
            <a:pPr marL="0" lvl="0" indent="0" algn="l" rtl="0">
              <a:spcBef>
                <a:spcPts val="0"/>
              </a:spcBef>
              <a:spcAft>
                <a:spcPts val="0"/>
              </a:spcAft>
              <a:buNone/>
            </a:pPr>
            <a:r>
              <a:rPr lang="en-US">
                <a:solidFill>
                  <a:schemeClr val="dk1"/>
                </a:solidFill>
              </a:rPr>
              <a:t>~ 99.4</a:t>
            </a:r>
            <a:r>
              <a:rPr lang="en-US" b="1">
                <a:solidFill>
                  <a:schemeClr val="dk1"/>
                </a:solidFill>
              </a:rPr>
              <a:t> </a:t>
            </a:r>
            <a:r>
              <a:rPr lang="en-US">
                <a:solidFill>
                  <a:schemeClr val="dk1"/>
                </a:solidFill>
              </a:rPr>
              <a:t>seconds / 505 images</a:t>
            </a:r>
            <a:endParaRPr>
              <a:solidFill>
                <a:schemeClr val="dk1"/>
              </a:solidFill>
            </a:endParaRPr>
          </a:p>
          <a:p>
            <a:pPr marL="0" lvl="0" indent="0" algn="l" rtl="0">
              <a:spcBef>
                <a:spcPts val="0"/>
              </a:spcBef>
              <a:spcAft>
                <a:spcPts val="0"/>
              </a:spcAft>
              <a:buNone/>
            </a:pPr>
            <a:r>
              <a:rPr lang="en-US">
                <a:solidFill>
                  <a:schemeClr val="dk1"/>
                </a:solidFill>
              </a:rPr>
              <a:t>~ 1 second / 5 images</a:t>
            </a:r>
            <a:endParaRPr>
              <a:solidFill>
                <a:schemeClr val="dk1"/>
              </a:solidFill>
            </a:endParaRPr>
          </a:p>
          <a:p>
            <a:pPr marL="0" lvl="0" indent="0" algn="l" rtl="0">
              <a:spcBef>
                <a:spcPts val="0"/>
              </a:spcBef>
              <a:spcAft>
                <a:spcPts val="0"/>
              </a:spcAft>
              <a:buNone/>
            </a:pPr>
            <a:r>
              <a:rPr lang="en-US">
                <a:solidFill>
                  <a:schemeClr val="dk1"/>
                </a:solidFill>
              </a:rPr>
              <a:t>~ </a:t>
            </a:r>
            <a:r>
              <a:rPr lang="en-US" b="1">
                <a:solidFill>
                  <a:schemeClr val="dk1"/>
                </a:solidFill>
              </a:rPr>
              <a:t>5</a:t>
            </a:r>
            <a:r>
              <a:rPr lang="en-US">
                <a:solidFill>
                  <a:schemeClr val="dk1"/>
                </a:solidFill>
              </a:rPr>
              <a:t> fps</a:t>
            </a:r>
            <a:endParaRPr>
              <a:solidFill>
                <a:schemeClr val="dk1"/>
              </a:solidFill>
            </a:endParaRPr>
          </a:p>
        </p:txBody>
      </p:sp>
      <p:sp>
        <p:nvSpPr>
          <p:cNvPr id="445" name="Google Shape;445;p47"/>
          <p:cNvSpPr txBox="1"/>
          <p:nvPr/>
        </p:nvSpPr>
        <p:spPr>
          <a:xfrm>
            <a:off x="4081275" y="3013300"/>
            <a:ext cx="30702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b="1">
                <a:solidFill>
                  <a:schemeClr val="dk1"/>
                </a:solidFill>
              </a:rPr>
              <a:t>Accuracy:</a:t>
            </a:r>
            <a:endParaRPr b="1">
              <a:solidFill>
                <a:schemeClr val="dk1"/>
              </a:solidFill>
            </a:endParaRPr>
          </a:p>
        </p:txBody>
      </p:sp>
      <p:sp>
        <p:nvSpPr>
          <p:cNvPr id="446" name="Google Shape;446;p47"/>
          <p:cNvSpPr txBox="1"/>
          <p:nvPr/>
        </p:nvSpPr>
        <p:spPr>
          <a:xfrm>
            <a:off x="4572000" y="3413500"/>
            <a:ext cx="411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dk1"/>
                </a:solidFill>
              </a:rPr>
              <a:t>504 </a:t>
            </a:r>
            <a:r>
              <a:rPr lang="en-US">
                <a:solidFill>
                  <a:schemeClr val="dk1"/>
                </a:solidFill>
              </a:rPr>
              <a:t>images out of 505 images.</a:t>
            </a:r>
            <a:endParaRPr>
              <a:solidFill>
                <a:schemeClr val="dk1"/>
              </a:solidFill>
            </a:endParaRPr>
          </a:p>
          <a:p>
            <a:pPr marL="0" lvl="0" indent="0" algn="l" rtl="0">
              <a:spcBef>
                <a:spcPts val="0"/>
              </a:spcBef>
              <a:spcAft>
                <a:spcPts val="0"/>
              </a:spcAft>
              <a:buNone/>
            </a:pPr>
            <a:r>
              <a:rPr lang="en-US">
                <a:solidFill>
                  <a:schemeClr val="dk1"/>
                </a:solidFill>
              </a:rPr>
              <a:t>=&gt; </a:t>
            </a:r>
            <a:r>
              <a:rPr lang="en-US" b="1">
                <a:solidFill>
                  <a:schemeClr val="dk1"/>
                </a:solidFill>
              </a:rPr>
              <a:t>99.8</a:t>
            </a:r>
            <a:r>
              <a:rPr lang="en-US">
                <a:solidFill>
                  <a:schemeClr val="dk1"/>
                </a:solidFill>
              </a:rPr>
              <a:t>%</a:t>
            </a:r>
            <a:endParaRPr>
              <a:solidFill>
                <a:schemeClr val="dk1"/>
              </a:solidFill>
            </a:endParaRPr>
          </a:p>
        </p:txBody>
      </p:sp>
      <p:sp>
        <p:nvSpPr>
          <p:cNvPr id="447" name="Google Shape;447;p47"/>
          <p:cNvSpPr txBox="1"/>
          <p:nvPr/>
        </p:nvSpPr>
        <p:spPr>
          <a:xfrm>
            <a:off x="4572000" y="3936600"/>
            <a:ext cx="411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This is </a:t>
            </a:r>
            <a:r>
              <a:rPr lang="en-US" b="1">
                <a:solidFill>
                  <a:srgbClr val="BB0027"/>
                </a:solidFill>
              </a:rPr>
              <a:t>6.8%</a:t>
            </a:r>
            <a:r>
              <a:rPr lang="en-US" b="1">
                <a:solidFill>
                  <a:schemeClr val="dk1"/>
                </a:solidFill>
              </a:rPr>
              <a:t> </a:t>
            </a:r>
            <a:r>
              <a:rPr lang="en-US">
                <a:solidFill>
                  <a:schemeClr val="dk1"/>
                </a:solidFill>
              </a:rPr>
              <a:t>higher than the accuracy (92%) of average computer typists.</a:t>
            </a:r>
            <a:endParaRPr>
              <a:solidFill>
                <a:schemeClr val="dk1"/>
              </a:solidFill>
            </a:endParaRPr>
          </a:p>
        </p:txBody>
      </p:sp>
      <p:grpSp>
        <p:nvGrpSpPr>
          <p:cNvPr id="448" name="Google Shape;448;p47"/>
          <p:cNvGrpSpPr/>
          <p:nvPr/>
        </p:nvGrpSpPr>
        <p:grpSpPr>
          <a:xfrm>
            <a:off x="457200" y="971550"/>
            <a:ext cx="3344520" cy="2574534"/>
            <a:chOff x="457200" y="971550"/>
            <a:chExt cx="3344520" cy="2574534"/>
          </a:xfrm>
        </p:grpSpPr>
        <p:sp>
          <p:nvSpPr>
            <p:cNvPr id="449" name="Google Shape;449;p47"/>
            <p:cNvSpPr/>
            <p:nvPr/>
          </p:nvSpPr>
          <p:spPr>
            <a:xfrm>
              <a:off x="731520" y="1243584"/>
              <a:ext cx="3070200" cy="230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640080" y="1152144"/>
              <a:ext cx="3070200" cy="230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7"/>
            <p:cNvSpPr/>
            <p:nvPr/>
          </p:nvSpPr>
          <p:spPr>
            <a:xfrm>
              <a:off x="548640" y="1060704"/>
              <a:ext cx="3070200" cy="230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47"/>
            <p:cNvPicPr preferRelativeResize="0"/>
            <p:nvPr/>
          </p:nvPicPr>
          <p:blipFill>
            <a:blip r:embed="rId3">
              <a:alphaModFix/>
            </a:blip>
            <a:stretch>
              <a:fillRect/>
            </a:stretch>
          </p:blipFill>
          <p:spPr>
            <a:xfrm>
              <a:off x="457200" y="971550"/>
              <a:ext cx="3070198" cy="2302648"/>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There is still a lot of room for improvement</a:t>
            </a:r>
            <a:endParaRPr>
              <a:latin typeface="Arial"/>
              <a:ea typeface="Arial"/>
              <a:cs typeface="Arial"/>
              <a:sym typeface="Arial"/>
            </a:endParaRPr>
          </a:p>
        </p:txBody>
      </p:sp>
      <p:sp>
        <p:nvSpPr>
          <p:cNvPr id="459" name="Google Shape;459;p48"/>
          <p:cNvSpPr txBox="1"/>
          <p:nvPr/>
        </p:nvSpPr>
        <p:spPr>
          <a:xfrm>
            <a:off x="457200" y="3535525"/>
            <a:ext cx="8229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The image can capture transitional moment.</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The algorithm cannot find a matching result from Look-Up Table (LUT).</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We can guess the result by comparing images before and after.</a:t>
            </a:r>
            <a:endParaRPr>
              <a:solidFill>
                <a:schemeClr val="dk1"/>
              </a:solidFill>
            </a:endParaRPr>
          </a:p>
        </p:txBody>
      </p:sp>
      <p:sp>
        <p:nvSpPr>
          <p:cNvPr id="460" name="Google Shape;460;p48"/>
          <p:cNvSpPr txBox="1"/>
          <p:nvPr/>
        </p:nvSpPr>
        <p:spPr>
          <a:xfrm>
            <a:off x="6158100" y="971550"/>
            <a:ext cx="252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Before:</a:t>
            </a:r>
            <a:endParaRPr>
              <a:solidFill>
                <a:schemeClr val="dk1"/>
              </a:solidFill>
            </a:endParaRPr>
          </a:p>
        </p:txBody>
      </p:sp>
      <p:pic>
        <p:nvPicPr>
          <p:cNvPr id="461" name="Google Shape;461;p48"/>
          <p:cNvPicPr preferRelativeResize="0"/>
          <p:nvPr/>
        </p:nvPicPr>
        <p:blipFill>
          <a:blip r:embed="rId3">
            <a:alphaModFix/>
          </a:blip>
          <a:stretch>
            <a:fillRect/>
          </a:stretch>
        </p:blipFill>
        <p:spPr>
          <a:xfrm>
            <a:off x="457200" y="971550"/>
            <a:ext cx="3116534" cy="2337400"/>
          </a:xfrm>
          <a:prstGeom prst="rect">
            <a:avLst/>
          </a:prstGeom>
          <a:noFill/>
          <a:ln>
            <a:noFill/>
          </a:ln>
        </p:spPr>
      </p:pic>
      <p:pic>
        <p:nvPicPr>
          <p:cNvPr id="462" name="Google Shape;462;p48"/>
          <p:cNvPicPr preferRelativeResize="0"/>
          <p:nvPr/>
        </p:nvPicPr>
        <p:blipFill rotWithShape="1">
          <a:blip r:embed="rId4">
            <a:alphaModFix/>
          </a:blip>
          <a:srcRect l="24035" t="18672" r="28696" b="62172"/>
          <a:stretch/>
        </p:blipFill>
        <p:spPr>
          <a:xfrm>
            <a:off x="6158095" y="1371751"/>
            <a:ext cx="2528630" cy="768507"/>
          </a:xfrm>
          <a:prstGeom prst="rect">
            <a:avLst/>
          </a:prstGeom>
          <a:noFill/>
          <a:ln>
            <a:noFill/>
          </a:ln>
        </p:spPr>
      </p:pic>
      <p:pic>
        <p:nvPicPr>
          <p:cNvPr id="463" name="Google Shape;463;p48"/>
          <p:cNvPicPr preferRelativeResize="0"/>
          <p:nvPr/>
        </p:nvPicPr>
        <p:blipFill rotWithShape="1">
          <a:blip r:embed="rId5">
            <a:alphaModFix/>
          </a:blip>
          <a:srcRect l="24033" t="18672" r="28694" b="62172"/>
          <a:stretch/>
        </p:blipFill>
        <p:spPr>
          <a:xfrm>
            <a:off x="6158100" y="2540444"/>
            <a:ext cx="2528630" cy="768507"/>
          </a:xfrm>
          <a:prstGeom prst="rect">
            <a:avLst/>
          </a:prstGeom>
          <a:noFill/>
          <a:ln>
            <a:noFill/>
          </a:ln>
        </p:spPr>
      </p:pic>
      <p:sp>
        <p:nvSpPr>
          <p:cNvPr id="464" name="Google Shape;464;p48"/>
          <p:cNvSpPr txBox="1"/>
          <p:nvPr/>
        </p:nvSpPr>
        <p:spPr>
          <a:xfrm>
            <a:off x="6158100" y="2140250"/>
            <a:ext cx="252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After:</a:t>
            </a:r>
            <a:endParaRPr>
              <a:solidFill>
                <a:schemeClr val="dk1"/>
              </a:solidFill>
            </a:endParaRPr>
          </a:p>
        </p:txBody>
      </p:sp>
      <p:pic>
        <p:nvPicPr>
          <p:cNvPr id="465" name="Google Shape;465;p48"/>
          <p:cNvPicPr preferRelativeResize="0"/>
          <p:nvPr/>
        </p:nvPicPr>
        <p:blipFill rotWithShape="1">
          <a:blip r:embed="rId3">
            <a:alphaModFix/>
          </a:blip>
          <a:srcRect l="52899" t="21132" r="35687" b="63344"/>
          <a:stretch/>
        </p:blipFill>
        <p:spPr>
          <a:xfrm>
            <a:off x="3573727" y="1159601"/>
            <a:ext cx="2107126" cy="2149352"/>
          </a:xfrm>
          <a:prstGeom prst="rect">
            <a:avLst/>
          </a:prstGeom>
          <a:noFill/>
          <a:ln>
            <a:noFill/>
          </a:ln>
        </p:spPr>
      </p:pic>
      <p:sp>
        <p:nvSpPr>
          <p:cNvPr id="466" name="Google Shape;466;p48"/>
          <p:cNvSpPr/>
          <p:nvPr/>
        </p:nvSpPr>
        <p:spPr>
          <a:xfrm>
            <a:off x="2262275" y="1543750"/>
            <a:ext cx="185100" cy="2634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8"/>
          <p:cNvSpPr/>
          <p:nvPr/>
        </p:nvSpPr>
        <p:spPr>
          <a:xfrm>
            <a:off x="4572000" y="1735850"/>
            <a:ext cx="789600" cy="13587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Have you ever tried to record these numbers?</a:t>
            </a:r>
            <a:endParaRPr>
              <a:latin typeface="Arial"/>
              <a:ea typeface="Arial"/>
              <a:cs typeface="Arial"/>
              <a:sym typeface="Arial"/>
            </a:endParaRPr>
          </a:p>
        </p:txBody>
      </p:sp>
      <p:pic>
        <p:nvPicPr>
          <p:cNvPr id="83" name="Google Shape;83;p12"/>
          <p:cNvPicPr preferRelativeResize="0"/>
          <p:nvPr/>
        </p:nvPicPr>
        <p:blipFill rotWithShape="1">
          <a:blip r:embed="rId3">
            <a:alphaModFix/>
          </a:blip>
          <a:srcRect l="16175" t="18220" r="25596" b="16823"/>
          <a:stretch/>
        </p:blipFill>
        <p:spPr>
          <a:xfrm>
            <a:off x="1552488" y="971550"/>
            <a:ext cx="2740725" cy="1549109"/>
          </a:xfrm>
          <a:prstGeom prst="rect">
            <a:avLst/>
          </a:prstGeom>
          <a:noFill/>
          <a:ln>
            <a:noFill/>
          </a:ln>
        </p:spPr>
      </p:pic>
      <p:pic>
        <p:nvPicPr>
          <p:cNvPr id="84" name="Google Shape;84;p12"/>
          <p:cNvPicPr preferRelativeResize="0"/>
          <p:nvPr/>
        </p:nvPicPr>
        <p:blipFill rotWithShape="1">
          <a:blip r:embed="rId3">
            <a:alphaModFix/>
          </a:blip>
          <a:srcRect l="16175" t="18220" r="25596" b="16823"/>
          <a:stretch/>
        </p:blipFill>
        <p:spPr>
          <a:xfrm>
            <a:off x="2009688" y="1426464"/>
            <a:ext cx="2740725" cy="1549109"/>
          </a:xfrm>
          <a:prstGeom prst="rect">
            <a:avLst/>
          </a:prstGeom>
          <a:noFill/>
          <a:ln>
            <a:noFill/>
          </a:ln>
        </p:spPr>
      </p:pic>
      <p:pic>
        <p:nvPicPr>
          <p:cNvPr id="85" name="Google Shape;85;p12"/>
          <p:cNvPicPr preferRelativeResize="0"/>
          <p:nvPr/>
        </p:nvPicPr>
        <p:blipFill rotWithShape="1">
          <a:blip r:embed="rId3">
            <a:alphaModFix/>
          </a:blip>
          <a:srcRect l="16175" t="18220" r="25596" b="16823"/>
          <a:stretch/>
        </p:blipFill>
        <p:spPr>
          <a:xfrm>
            <a:off x="2466888" y="1883664"/>
            <a:ext cx="2740725" cy="1549109"/>
          </a:xfrm>
          <a:prstGeom prst="rect">
            <a:avLst/>
          </a:prstGeom>
          <a:noFill/>
          <a:ln>
            <a:noFill/>
          </a:ln>
        </p:spPr>
      </p:pic>
      <p:pic>
        <p:nvPicPr>
          <p:cNvPr id="86" name="Google Shape;86;p12"/>
          <p:cNvPicPr preferRelativeResize="0"/>
          <p:nvPr/>
        </p:nvPicPr>
        <p:blipFill rotWithShape="1">
          <a:blip r:embed="rId3">
            <a:alphaModFix/>
          </a:blip>
          <a:srcRect l="16175" t="18220" r="25596" b="16823"/>
          <a:stretch/>
        </p:blipFill>
        <p:spPr>
          <a:xfrm>
            <a:off x="3838488" y="3255264"/>
            <a:ext cx="2740725" cy="1549109"/>
          </a:xfrm>
          <a:prstGeom prst="rect">
            <a:avLst/>
          </a:prstGeom>
          <a:noFill/>
          <a:ln>
            <a:noFill/>
          </a:ln>
        </p:spPr>
      </p:pic>
      <p:sp>
        <p:nvSpPr>
          <p:cNvPr id="87" name="Google Shape;87;p12"/>
          <p:cNvSpPr txBox="1"/>
          <p:nvPr/>
        </p:nvSpPr>
        <p:spPr>
          <a:xfrm>
            <a:off x="5549427" y="2204275"/>
            <a:ext cx="251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Well…</a:t>
            </a:r>
            <a:endParaRPr>
              <a:solidFill>
                <a:schemeClr val="dk1"/>
              </a:solidFill>
            </a:endParaRPr>
          </a:p>
          <a:p>
            <a:pPr marL="0" lvl="0" indent="0" algn="l" rtl="0">
              <a:spcBef>
                <a:spcPts val="0"/>
              </a:spcBef>
              <a:spcAft>
                <a:spcPts val="0"/>
              </a:spcAft>
              <a:buNone/>
            </a:pPr>
            <a:r>
              <a:rPr lang="en-US">
                <a:solidFill>
                  <a:schemeClr val="dk1"/>
                </a:solidFill>
              </a:rPr>
              <a:t>What about 1,000 images?</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208525" y="2720325"/>
            <a:ext cx="2452688" cy="1962150"/>
          </a:xfrm>
          <a:prstGeom prst="rect">
            <a:avLst/>
          </a:prstGeom>
          <a:noFill/>
          <a:ln>
            <a:noFill/>
          </a:ln>
        </p:spPr>
      </p:pic>
      <p:sp>
        <p:nvSpPr>
          <p:cNvPr id="474" name="Google Shape;474;p49"/>
          <p:cNvSpPr txBox="1"/>
          <p:nvPr/>
        </p:nvSpPr>
        <p:spPr>
          <a:xfrm>
            <a:off x="457200" y="559400"/>
            <a:ext cx="8229600" cy="845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4500">
                <a:solidFill>
                  <a:srgbClr val="000000"/>
                </a:solidFill>
                <a:latin typeface="Pacifico"/>
                <a:ea typeface="Pacifico"/>
                <a:cs typeface="Pacifico"/>
                <a:sym typeface="Pacifico"/>
              </a:rPr>
              <a:t>Thank You</a:t>
            </a:r>
            <a:endParaRPr sz="4500">
              <a:solidFill>
                <a:srgbClr val="000000"/>
              </a:solidFill>
              <a:latin typeface="Pacifico"/>
              <a:ea typeface="Pacifico"/>
              <a:cs typeface="Pacifico"/>
              <a:sym typeface="Pacifico"/>
            </a:endParaRPr>
          </a:p>
        </p:txBody>
      </p:sp>
      <p:pic>
        <p:nvPicPr>
          <p:cNvPr id="475" name="Google Shape;475;p49"/>
          <p:cNvPicPr preferRelativeResize="0"/>
          <p:nvPr/>
        </p:nvPicPr>
        <p:blipFill>
          <a:blip r:embed="rId4">
            <a:alphaModFix/>
          </a:blip>
          <a:stretch>
            <a:fillRect/>
          </a:stretch>
        </p:blipFill>
        <p:spPr>
          <a:xfrm>
            <a:off x="3213902" y="1515050"/>
            <a:ext cx="2716175" cy="3239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Why do we need to record these numbers?</a:t>
            </a:r>
            <a:endParaRPr>
              <a:latin typeface="Arial"/>
              <a:ea typeface="Arial"/>
              <a:cs typeface="Arial"/>
              <a:sym typeface="Arial"/>
            </a:endParaRPr>
          </a:p>
        </p:txBody>
      </p:sp>
      <p:sp>
        <p:nvSpPr>
          <p:cNvPr id="94" name="Google Shape;94;p13"/>
          <p:cNvSpPr txBox="1"/>
          <p:nvPr/>
        </p:nvSpPr>
        <p:spPr>
          <a:xfrm>
            <a:off x="457200" y="4396200"/>
            <a:ext cx="71820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000" b="1">
                <a:solidFill>
                  <a:schemeClr val="dk1"/>
                </a:solidFill>
              </a:rPr>
              <a:t>[Ref] </a:t>
            </a:r>
            <a:r>
              <a:rPr lang="en-US" sz="1000">
                <a:solidFill>
                  <a:schemeClr val="dk1"/>
                </a:solidFill>
              </a:rPr>
              <a:t>https://www.electronics-tutorials.ws/blog/7-segment-display-tutorial.html#:~:text=Most%20digital%20equipment%20us e%207,of%20numbers%2C%20characters%20and%20symbols.</a:t>
            </a:r>
            <a:endParaRPr sz="1000">
              <a:solidFill>
                <a:schemeClr val="dk1"/>
              </a:solidFill>
            </a:endParaRPr>
          </a:p>
        </p:txBody>
      </p:sp>
      <p:pic>
        <p:nvPicPr>
          <p:cNvPr id="95" name="Google Shape;95;p13"/>
          <p:cNvPicPr preferRelativeResize="0"/>
          <p:nvPr/>
        </p:nvPicPr>
        <p:blipFill rotWithShape="1">
          <a:blip r:embed="rId3">
            <a:alphaModFix/>
          </a:blip>
          <a:srcRect l="9996" t="4423" r="14325" b="2048"/>
          <a:stretch/>
        </p:blipFill>
        <p:spPr>
          <a:xfrm>
            <a:off x="3155550" y="971550"/>
            <a:ext cx="2712454" cy="3352301"/>
          </a:xfrm>
          <a:prstGeom prst="rect">
            <a:avLst/>
          </a:prstGeom>
          <a:noFill/>
          <a:ln>
            <a:noFill/>
          </a:ln>
        </p:spPr>
      </p:pic>
      <p:pic>
        <p:nvPicPr>
          <p:cNvPr id="96" name="Google Shape;96;p13"/>
          <p:cNvPicPr preferRelativeResize="0"/>
          <p:nvPr/>
        </p:nvPicPr>
        <p:blipFill>
          <a:blip r:embed="rId4">
            <a:alphaModFix/>
          </a:blip>
          <a:stretch>
            <a:fillRect/>
          </a:stretch>
        </p:blipFill>
        <p:spPr>
          <a:xfrm>
            <a:off x="457200" y="971550"/>
            <a:ext cx="2870525" cy="2164325"/>
          </a:xfrm>
          <a:prstGeom prst="rect">
            <a:avLst/>
          </a:prstGeom>
          <a:noFill/>
          <a:ln>
            <a:noFill/>
          </a:ln>
        </p:spPr>
      </p:pic>
      <p:sp>
        <p:nvSpPr>
          <p:cNvPr id="97" name="Google Shape;97;p13"/>
          <p:cNvSpPr txBox="1"/>
          <p:nvPr/>
        </p:nvSpPr>
        <p:spPr>
          <a:xfrm>
            <a:off x="5868000" y="971550"/>
            <a:ext cx="28188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Most digital equipment use these numbers for converting digital signals into a form that can be displayed and understood by the user.</a:t>
            </a:r>
            <a:endParaRPr/>
          </a:p>
        </p:txBody>
      </p:sp>
      <p:sp>
        <p:nvSpPr>
          <p:cNvPr id="98" name="Google Shape;98;p13"/>
          <p:cNvSpPr txBox="1"/>
          <p:nvPr/>
        </p:nvSpPr>
        <p:spPr>
          <a:xfrm>
            <a:off x="5868000" y="2633225"/>
            <a:ext cx="2818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This information is often numerical data in the form of numbers.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4"/>
          <p:cNvPicPr preferRelativeResize="0"/>
          <p:nvPr/>
        </p:nvPicPr>
        <p:blipFill>
          <a:blip r:embed="rId3">
            <a:alphaModFix amt="20000"/>
          </a:blip>
          <a:stretch>
            <a:fillRect/>
          </a:stretch>
        </p:blipFill>
        <p:spPr>
          <a:xfrm>
            <a:off x="0" y="0"/>
            <a:ext cx="9143999" cy="6857982"/>
          </a:xfrm>
          <a:prstGeom prst="rect">
            <a:avLst/>
          </a:prstGeom>
          <a:noFill/>
          <a:ln>
            <a:noFill/>
          </a:ln>
        </p:spPr>
      </p:pic>
      <p:sp>
        <p:nvSpPr>
          <p:cNvPr id="105" name="Google Shape;105;p14"/>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How can we record these numbers?</a:t>
            </a:r>
            <a:endParaRPr>
              <a:latin typeface="Arial"/>
              <a:ea typeface="Arial"/>
              <a:cs typeface="Arial"/>
              <a:sym typeface="Arial"/>
            </a:endParaRPr>
          </a:p>
        </p:txBody>
      </p:sp>
      <p:sp>
        <p:nvSpPr>
          <p:cNvPr id="106" name="Google Shape;106;p14"/>
          <p:cNvSpPr txBox="1"/>
          <p:nvPr/>
        </p:nvSpPr>
        <p:spPr>
          <a:xfrm>
            <a:off x="457200" y="971550"/>
            <a:ext cx="8158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Open Sans"/>
              <a:buChar char="❖"/>
            </a:pPr>
            <a:r>
              <a:rPr lang="en-US">
                <a:solidFill>
                  <a:schemeClr val="dk1"/>
                </a:solidFill>
              </a:rPr>
              <a:t>One of the most straightforward methods is </a:t>
            </a:r>
            <a:r>
              <a:rPr lang="en-US" b="1">
                <a:solidFill>
                  <a:schemeClr val="dk1"/>
                </a:solidFill>
              </a:rPr>
              <a:t>typing</a:t>
            </a:r>
            <a:r>
              <a:rPr lang="en-US">
                <a:solidFill>
                  <a:schemeClr val="dk1"/>
                </a:solidFill>
              </a:rPr>
              <a:t>.</a:t>
            </a:r>
            <a:endParaRPr/>
          </a:p>
        </p:txBody>
      </p:sp>
      <p:sp>
        <p:nvSpPr>
          <p:cNvPr id="107" name="Google Shape;107;p14"/>
          <p:cNvSpPr txBox="1"/>
          <p:nvPr/>
        </p:nvSpPr>
        <p:spPr>
          <a:xfrm>
            <a:off x="457200" y="1560125"/>
            <a:ext cx="8158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How fast can people type? (WPM: Word per Minute, </a:t>
            </a:r>
            <a:endParaRPr>
              <a:solidFill>
                <a:schemeClr val="dk1"/>
              </a:solidFill>
            </a:endParaRPr>
          </a:p>
          <a:p>
            <a:pPr marL="0" lvl="0" indent="0" algn="l" rtl="0">
              <a:spcBef>
                <a:spcPts val="0"/>
              </a:spcBef>
              <a:spcAft>
                <a:spcPts val="0"/>
              </a:spcAft>
              <a:buNone/>
            </a:pPr>
            <a:r>
              <a:rPr lang="en-US">
                <a:solidFill>
                  <a:schemeClr val="dk1"/>
                </a:solidFill>
              </a:rPr>
              <a:t>                                                           CPM: Character per Minute, 1 word is approx. 5 characters)</a:t>
            </a:r>
            <a:endParaRPr/>
          </a:p>
        </p:txBody>
      </p:sp>
      <p:sp>
        <p:nvSpPr>
          <p:cNvPr id="108" name="Google Shape;108;p14"/>
          <p:cNvSpPr txBox="1"/>
          <p:nvPr/>
        </p:nvSpPr>
        <p:spPr>
          <a:xfrm>
            <a:off x="457200" y="2224250"/>
            <a:ext cx="29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dk1"/>
                </a:solidFill>
              </a:rPr>
              <a:t>Average computer typist</a:t>
            </a:r>
            <a:endParaRPr b="1"/>
          </a:p>
        </p:txBody>
      </p:sp>
      <p:sp>
        <p:nvSpPr>
          <p:cNvPr id="109" name="Google Shape;109;p14"/>
          <p:cNvSpPr/>
          <p:nvPr/>
        </p:nvSpPr>
        <p:spPr>
          <a:xfrm>
            <a:off x="545025" y="2624450"/>
            <a:ext cx="459300" cy="257400"/>
          </a:xfrm>
          <a:prstGeom prst="rect">
            <a:avLst/>
          </a:prstGeom>
          <a:solidFill>
            <a:srgbClr val="BB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txBox="1"/>
          <p:nvPr/>
        </p:nvSpPr>
        <p:spPr>
          <a:xfrm>
            <a:off x="1004325" y="2553050"/>
            <a:ext cx="31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41 WPM = 205 CPM</a:t>
            </a:r>
            <a:endParaRPr/>
          </a:p>
        </p:txBody>
      </p:sp>
      <p:sp>
        <p:nvSpPr>
          <p:cNvPr id="111" name="Google Shape;111;p14"/>
          <p:cNvSpPr txBox="1"/>
          <p:nvPr/>
        </p:nvSpPr>
        <p:spPr>
          <a:xfrm>
            <a:off x="457200" y="2881850"/>
            <a:ext cx="29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Fastest English language typist</a:t>
            </a:r>
            <a:endParaRPr/>
          </a:p>
        </p:txBody>
      </p:sp>
      <p:sp>
        <p:nvSpPr>
          <p:cNvPr id="112" name="Google Shape;112;p14"/>
          <p:cNvSpPr/>
          <p:nvPr/>
        </p:nvSpPr>
        <p:spPr>
          <a:xfrm>
            <a:off x="545025" y="3285600"/>
            <a:ext cx="2286000" cy="257400"/>
          </a:xfrm>
          <a:prstGeom prst="rect">
            <a:avLst/>
          </a:prstGeom>
          <a:solidFill>
            <a:srgbClr val="BB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txBox="1"/>
          <p:nvPr/>
        </p:nvSpPr>
        <p:spPr>
          <a:xfrm>
            <a:off x="2831025" y="3214200"/>
            <a:ext cx="293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216 WPM</a:t>
            </a:r>
            <a:endParaRPr/>
          </a:p>
        </p:txBody>
      </p:sp>
      <p:sp>
        <p:nvSpPr>
          <p:cNvPr id="114" name="Google Shape;114;p14"/>
          <p:cNvSpPr txBox="1"/>
          <p:nvPr/>
        </p:nvSpPr>
        <p:spPr>
          <a:xfrm>
            <a:off x="457200" y="3539450"/>
            <a:ext cx="29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The world’s fastest speaker</a:t>
            </a:r>
            <a:endParaRPr/>
          </a:p>
        </p:txBody>
      </p:sp>
      <p:sp>
        <p:nvSpPr>
          <p:cNvPr id="115" name="Google Shape;115;p14"/>
          <p:cNvSpPr/>
          <p:nvPr/>
        </p:nvSpPr>
        <p:spPr>
          <a:xfrm>
            <a:off x="545025" y="3946750"/>
            <a:ext cx="6858000" cy="257400"/>
          </a:xfrm>
          <a:prstGeom prst="rect">
            <a:avLst/>
          </a:prstGeom>
          <a:solidFill>
            <a:srgbClr val="BB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txBox="1"/>
          <p:nvPr/>
        </p:nvSpPr>
        <p:spPr>
          <a:xfrm>
            <a:off x="7403025" y="3875350"/>
            <a:ext cx="305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637 WPM </a:t>
            </a:r>
            <a:endParaRPr/>
          </a:p>
        </p:txBody>
      </p:sp>
      <p:sp>
        <p:nvSpPr>
          <p:cNvPr id="117" name="Google Shape;117;p14"/>
          <p:cNvSpPr txBox="1"/>
          <p:nvPr/>
        </p:nvSpPr>
        <p:spPr>
          <a:xfrm>
            <a:off x="457200" y="4268550"/>
            <a:ext cx="71820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000" b="1">
                <a:solidFill>
                  <a:schemeClr val="dk1"/>
                </a:solidFill>
              </a:rPr>
              <a:t>[Ref 1] </a:t>
            </a:r>
            <a:r>
              <a:rPr lang="en-US" sz="1000">
                <a:solidFill>
                  <a:schemeClr val="dk1"/>
                </a:solidFill>
              </a:rPr>
              <a:t>https://www.ratatype.com/learn/average-typing-speed/</a:t>
            </a:r>
            <a:endParaRPr sz="1000">
              <a:solidFill>
                <a:schemeClr val="dk1"/>
              </a:solidFill>
            </a:endParaRPr>
          </a:p>
          <a:p>
            <a:pPr marL="0" lvl="0" indent="0" algn="just" rtl="0">
              <a:spcBef>
                <a:spcPts val="0"/>
              </a:spcBef>
              <a:spcAft>
                <a:spcPts val="0"/>
              </a:spcAft>
              <a:buNone/>
            </a:pPr>
            <a:r>
              <a:rPr lang="en-US" sz="1000" b="1">
                <a:solidFill>
                  <a:schemeClr val="dk1"/>
                </a:solidFill>
              </a:rPr>
              <a:t>[Ref 2] </a:t>
            </a:r>
            <a:r>
              <a:rPr lang="en-US" sz="1000">
                <a:solidFill>
                  <a:schemeClr val="dk1"/>
                </a:solidFill>
              </a:rPr>
              <a:t>http://www.asarif.com/pub/Arif_TIC-STH2009.pdf</a:t>
            </a:r>
            <a:endParaRPr sz="1000">
              <a:solidFill>
                <a:schemeClr val="dk1"/>
              </a:solidFill>
            </a:endParaRPr>
          </a:p>
          <a:p>
            <a:pPr marL="0" lvl="0" indent="0" algn="just" rtl="0">
              <a:spcBef>
                <a:spcPts val="0"/>
              </a:spcBef>
              <a:spcAft>
                <a:spcPts val="0"/>
              </a:spcAft>
              <a:buNone/>
            </a:pPr>
            <a:r>
              <a:rPr lang="en-US" sz="1000" b="1">
                <a:solidFill>
                  <a:schemeClr val="dk1"/>
                </a:solidFill>
              </a:rPr>
              <a:t>[Ref 3]</a:t>
            </a:r>
            <a:r>
              <a:rPr lang="en-US" sz="1000">
                <a:solidFill>
                  <a:schemeClr val="dk1"/>
                </a:solidFill>
              </a:rPr>
              <a:t> https://www.livechat.com/typing-speed-test/#/</a:t>
            </a:r>
            <a:endParaRPr sz="1000">
              <a:solidFill>
                <a:schemeClr val="dk1"/>
              </a:solidFill>
            </a:endParaRPr>
          </a:p>
        </p:txBody>
      </p:sp>
      <p:sp>
        <p:nvSpPr>
          <p:cNvPr id="118" name="Google Shape;118;p14"/>
          <p:cNvSpPr/>
          <p:nvPr/>
        </p:nvSpPr>
        <p:spPr>
          <a:xfrm>
            <a:off x="2871225" y="2691500"/>
            <a:ext cx="1248000" cy="123300"/>
          </a:xfrm>
          <a:prstGeom prst="rightArrow">
            <a:avLst>
              <a:gd name="adj1" fmla="val 50000"/>
              <a:gd name="adj2" fmla="val 769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4"/>
          <p:cNvGrpSpPr/>
          <p:nvPr/>
        </p:nvGrpSpPr>
        <p:grpSpPr>
          <a:xfrm>
            <a:off x="4300525" y="2335250"/>
            <a:ext cx="4588850" cy="969810"/>
            <a:chOff x="4300525" y="2335250"/>
            <a:chExt cx="4588850" cy="969810"/>
          </a:xfrm>
        </p:grpSpPr>
        <p:pic>
          <p:nvPicPr>
            <p:cNvPr id="120" name="Google Shape;120;p14"/>
            <p:cNvPicPr preferRelativeResize="0"/>
            <p:nvPr/>
          </p:nvPicPr>
          <p:blipFill rotWithShape="1">
            <a:blip r:embed="rId4">
              <a:alphaModFix/>
            </a:blip>
            <a:srcRect l="36592" t="51047" r="33379" b="36557"/>
            <a:stretch/>
          </p:blipFill>
          <p:spPr>
            <a:xfrm>
              <a:off x="4300525" y="2335250"/>
              <a:ext cx="1292652" cy="400201"/>
            </a:xfrm>
            <a:prstGeom prst="rect">
              <a:avLst/>
            </a:prstGeom>
            <a:noFill/>
            <a:ln>
              <a:noFill/>
            </a:ln>
          </p:spPr>
        </p:pic>
        <p:sp>
          <p:nvSpPr>
            <p:cNvPr id="121" name="Google Shape;121;p14"/>
            <p:cNvSpPr txBox="1"/>
            <p:nvPr/>
          </p:nvSpPr>
          <p:spPr>
            <a:xfrm>
              <a:off x="5774475" y="2347900"/>
              <a:ext cx="31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7 characters: </a:t>
              </a:r>
              <a:r>
                <a:rPr lang="en-US" b="1">
                  <a:solidFill>
                    <a:schemeClr val="dk1"/>
                  </a:solidFill>
                </a:rPr>
                <a:t>2 seconds</a:t>
              </a:r>
              <a:endParaRPr b="1"/>
            </a:p>
          </p:txBody>
        </p:sp>
        <p:sp>
          <p:nvSpPr>
            <p:cNvPr id="122" name="Google Shape;122;p14"/>
            <p:cNvSpPr txBox="1"/>
            <p:nvPr/>
          </p:nvSpPr>
          <p:spPr>
            <a:xfrm>
              <a:off x="5774475" y="2766400"/>
              <a:ext cx="31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500 images: </a:t>
              </a:r>
              <a:r>
                <a:rPr lang="en-US" b="1">
                  <a:solidFill>
                    <a:schemeClr val="dk1"/>
                  </a:solidFill>
                </a:rPr>
                <a:t>17 minutes</a:t>
              </a:r>
              <a:endParaRPr b="1"/>
            </a:p>
          </p:txBody>
        </p:sp>
        <p:grpSp>
          <p:nvGrpSpPr>
            <p:cNvPr id="123" name="Google Shape;123;p14"/>
            <p:cNvGrpSpPr/>
            <p:nvPr/>
          </p:nvGrpSpPr>
          <p:grpSpPr>
            <a:xfrm>
              <a:off x="4300525" y="2767700"/>
              <a:ext cx="1429860" cy="537360"/>
              <a:chOff x="7315200" y="914400"/>
              <a:chExt cx="1429860" cy="537360"/>
            </a:xfrm>
          </p:grpSpPr>
          <p:sp>
            <p:nvSpPr>
              <p:cNvPr id="124" name="Google Shape;124;p14"/>
              <p:cNvSpPr/>
              <p:nvPr/>
            </p:nvSpPr>
            <p:spPr>
              <a:xfrm>
                <a:off x="7452360" y="1051560"/>
                <a:ext cx="1292700" cy="40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7406640" y="1005840"/>
                <a:ext cx="1292700" cy="40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7360920" y="960120"/>
                <a:ext cx="1292700" cy="40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4"/>
              <p:cNvPicPr preferRelativeResize="0"/>
              <p:nvPr/>
            </p:nvPicPr>
            <p:blipFill rotWithShape="1">
              <a:blip r:embed="rId4">
                <a:alphaModFix/>
              </a:blip>
              <a:srcRect l="36592" t="51047" r="33379" b="36557"/>
              <a:stretch/>
            </p:blipFill>
            <p:spPr>
              <a:xfrm>
                <a:off x="7315200" y="914400"/>
                <a:ext cx="1292652" cy="400201"/>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fade">
                                      <p:cBhvr>
                                        <p:cTn id="1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Using computer vision could be more efficient!</a:t>
            </a:r>
            <a:endParaRPr>
              <a:latin typeface="Arial"/>
              <a:ea typeface="Arial"/>
              <a:cs typeface="Arial"/>
              <a:sym typeface="Arial"/>
            </a:endParaRPr>
          </a:p>
        </p:txBody>
      </p:sp>
      <p:sp>
        <p:nvSpPr>
          <p:cNvPr id="134" name="Google Shape;134;p15"/>
          <p:cNvSpPr txBox="1"/>
          <p:nvPr/>
        </p:nvSpPr>
        <p:spPr>
          <a:xfrm>
            <a:off x="6851675" y="3586800"/>
            <a:ext cx="14520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Time</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Accuracy</a:t>
            </a:r>
            <a:endParaRPr>
              <a:solidFill>
                <a:schemeClr val="dk1"/>
              </a:solidFill>
              <a:latin typeface="Open Sans"/>
              <a:ea typeface="Open Sans"/>
              <a:cs typeface="Open Sans"/>
              <a:sym typeface="Open Sans"/>
            </a:endParaRPr>
          </a:p>
        </p:txBody>
      </p:sp>
      <p:sp>
        <p:nvSpPr>
          <p:cNvPr id="135" name="Google Shape;135;p15"/>
          <p:cNvSpPr/>
          <p:nvPr/>
        </p:nvSpPr>
        <p:spPr>
          <a:xfrm>
            <a:off x="6927900" y="3586800"/>
            <a:ext cx="1452000" cy="615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4457250" y="1434375"/>
            <a:ext cx="2360700" cy="128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txBox="1"/>
          <p:nvPr/>
        </p:nvSpPr>
        <p:spPr>
          <a:xfrm>
            <a:off x="4465500" y="1445700"/>
            <a:ext cx="23607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Cropping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Sharpening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Gamma correction</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Deleting dots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t>
            </a:r>
            <a:endParaRPr>
              <a:solidFill>
                <a:schemeClr val="dk1"/>
              </a:solidFill>
            </a:endParaRPr>
          </a:p>
        </p:txBody>
      </p:sp>
      <p:sp>
        <p:nvSpPr>
          <p:cNvPr id="138" name="Google Shape;138;p15"/>
          <p:cNvSpPr/>
          <p:nvPr/>
        </p:nvSpPr>
        <p:spPr>
          <a:xfrm rot="5400000">
            <a:off x="5457275" y="2969738"/>
            <a:ext cx="377400" cy="123300"/>
          </a:xfrm>
          <a:prstGeom prst="rightArrow">
            <a:avLst>
              <a:gd name="adj1" fmla="val 50000"/>
              <a:gd name="adj2" fmla="val 769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txBox="1"/>
          <p:nvPr/>
        </p:nvSpPr>
        <p:spPr>
          <a:xfrm>
            <a:off x="4457125" y="971550"/>
            <a:ext cx="23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chemeClr val="dk1"/>
                </a:solidFill>
              </a:rPr>
              <a:t>Image processing</a:t>
            </a:r>
            <a:endParaRPr b="1" dirty="0"/>
          </a:p>
        </p:txBody>
      </p:sp>
      <p:sp>
        <p:nvSpPr>
          <p:cNvPr id="140" name="Google Shape;140;p15"/>
          <p:cNvSpPr txBox="1"/>
          <p:nvPr/>
        </p:nvSpPr>
        <p:spPr>
          <a:xfrm>
            <a:off x="457200" y="3635250"/>
            <a:ext cx="30702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Open Sans"/>
              <a:buChar char="❖"/>
            </a:pPr>
            <a:r>
              <a:rPr lang="en-US">
                <a:solidFill>
                  <a:schemeClr val="dk1"/>
                </a:solidFill>
              </a:rPr>
              <a:t>We used </a:t>
            </a:r>
            <a:r>
              <a:rPr lang="en-US" b="1">
                <a:solidFill>
                  <a:schemeClr val="dk1"/>
                </a:solidFill>
              </a:rPr>
              <a:t>GoPro</a:t>
            </a:r>
            <a:r>
              <a:rPr lang="en-US">
                <a:solidFill>
                  <a:schemeClr val="dk1"/>
                </a:solidFill>
              </a:rPr>
              <a:t> to take a set of images (There are around 500 images each set).</a:t>
            </a:r>
            <a:endParaRPr>
              <a:solidFill>
                <a:schemeClr val="dk1"/>
              </a:solidFill>
            </a:endParaRPr>
          </a:p>
        </p:txBody>
      </p:sp>
      <p:sp>
        <p:nvSpPr>
          <p:cNvPr id="141" name="Google Shape;141;p15"/>
          <p:cNvSpPr txBox="1"/>
          <p:nvPr/>
        </p:nvSpPr>
        <p:spPr>
          <a:xfrm>
            <a:off x="4457250" y="3186600"/>
            <a:ext cx="236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chemeClr val="dk1"/>
                </a:solidFill>
              </a:rPr>
              <a:t>Recognition</a:t>
            </a:r>
            <a:endParaRPr b="1"/>
          </a:p>
        </p:txBody>
      </p:sp>
      <p:sp>
        <p:nvSpPr>
          <p:cNvPr id="142" name="Google Shape;142;p15"/>
          <p:cNvSpPr/>
          <p:nvPr/>
        </p:nvSpPr>
        <p:spPr>
          <a:xfrm>
            <a:off x="6431775" y="3325038"/>
            <a:ext cx="377400" cy="123300"/>
          </a:xfrm>
          <a:prstGeom prst="rightArrow">
            <a:avLst>
              <a:gd name="adj1" fmla="val 50000"/>
              <a:gd name="adj2" fmla="val 769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p:nvPr/>
        </p:nvSpPr>
        <p:spPr>
          <a:xfrm>
            <a:off x="6927875" y="3186600"/>
            <a:ext cx="13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chemeClr val="dk1"/>
                </a:solidFill>
              </a:rPr>
              <a:t>Performance</a:t>
            </a:r>
            <a:endParaRPr b="1"/>
          </a:p>
        </p:txBody>
      </p:sp>
      <p:sp>
        <p:nvSpPr>
          <p:cNvPr id="144" name="Google Shape;144;p15"/>
          <p:cNvSpPr/>
          <p:nvPr/>
        </p:nvSpPr>
        <p:spPr>
          <a:xfrm>
            <a:off x="3942900" y="2015088"/>
            <a:ext cx="377400" cy="123300"/>
          </a:xfrm>
          <a:prstGeom prst="rightArrow">
            <a:avLst>
              <a:gd name="adj1" fmla="val 50000"/>
              <a:gd name="adj2" fmla="val 769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15"/>
          <p:cNvPicPr preferRelativeResize="0"/>
          <p:nvPr/>
        </p:nvPicPr>
        <p:blipFill>
          <a:blip r:embed="rId3">
            <a:alphaModFix/>
          </a:blip>
          <a:stretch>
            <a:fillRect/>
          </a:stretch>
        </p:blipFill>
        <p:spPr>
          <a:xfrm>
            <a:off x="4948288" y="3649764"/>
            <a:ext cx="625375" cy="915475"/>
          </a:xfrm>
          <a:prstGeom prst="rect">
            <a:avLst/>
          </a:prstGeom>
          <a:noFill/>
          <a:ln>
            <a:noFill/>
          </a:ln>
        </p:spPr>
      </p:pic>
      <p:pic>
        <p:nvPicPr>
          <p:cNvPr id="146" name="Google Shape;146;p15"/>
          <p:cNvPicPr preferRelativeResize="0"/>
          <p:nvPr/>
        </p:nvPicPr>
        <p:blipFill>
          <a:blip r:embed="rId4">
            <a:alphaModFix/>
          </a:blip>
          <a:stretch>
            <a:fillRect/>
          </a:stretch>
        </p:blipFill>
        <p:spPr>
          <a:xfrm>
            <a:off x="5718288" y="3649775"/>
            <a:ext cx="625375" cy="913338"/>
          </a:xfrm>
          <a:prstGeom prst="rect">
            <a:avLst/>
          </a:prstGeom>
          <a:noFill/>
          <a:ln>
            <a:noFill/>
          </a:ln>
        </p:spPr>
      </p:pic>
      <p:sp>
        <p:nvSpPr>
          <p:cNvPr id="147" name="Google Shape;147;p15"/>
          <p:cNvSpPr/>
          <p:nvPr/>
        </p:nvSpPr>
        <p:spPr>
          <a:xfrm>
            <a:off x="731520" y="1243584"/>
            <a:ext cx="3070200" cy="230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640080" y="1152144"/>
            <a:ext cx="3070200" cy="230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548640" y="1060704"/>
            <a:ext cx="3070200" cy="230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15"/>
          <p:cNvPicPr preferRelativeResize="0"/>
          <p:nvPr/>
        </p:nvPicPr>
        <p:blipFill>
          <a:blip r:embed="rId5">
            <a:alphaModFix/>
          </a:blip>
          <a:stretch>
            <a:fillRect/>
          </a:stretch>
        </p:blipFill>
        <p:spPr>
          <a:xfrm>
            <a:off x="457200" y="971550"/>
            <a:ext cx="3070177" cy="230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p:nvPr/>
        </p:nvSpPr>
        <p:spPr>
          <a:xfrm>
            <a:off x="2081125" y="1461875"/>
            <a:ext cx="6432000" cy="1538100"/>
          </a:xfrm>
          <a:prstGeom prst="rect">
            <a:avLst/>
          </a:prstGeom>
          <a:noFill/>
          <a:ln>
            <a:noFill/>
          </a:ln>
        </p:spPr>
        <p:txBody>
          <a:bodyPr spcFirstLastPara="1" wrap="square" lIns="91425" tIns="45700" rIns="91425" bIns="45700" anchor="t" anchorCtr="0">
            <a:noAutofit/>
          </a:bodyPr>
          <a:lstStyle/>
          <a:p>
            <a:pPr marL="3175" lvl="0" indent="-3175" algn="l" rtl="0">
              <a:spcBef>
                <a:spcPts val="0"/>
              </a:spcBef>
              <a:spcAft>
                <a:spcPts val="0"/>
              </a:spcAft>
              <a:buClr>
                <a:schemeClr val="dk1"/>
              </a:buClr>
              <a:buSzPts val="4000"/>
              <a:buFont typeface="Arial"/>
              <a:buNone/>
            </a:pPr>
            <a:r>
              <a:rPr lang="en-US" sz="4000">
                <a:solidFill>
                  <a:schemeClr val="lt1"/>
                </a:solidFill>
              </a:rPr>
              <a:t>Detection of the region of interest - Seven-segment display</a:t>
            </a:r>
            <a:endParaRPr sz="4000">
              <a:solidFill>
                <a:schemeClr val="lt1"/>
              </a:solidFill>
            </a:endParaRPr>
          </a:p>
          <a:p>
            <a:pPr marL="3175" marR="0" lvl="0" indent="-3175" algn="l" rtl="0">
              <a:lnSpc>
                <a:spcPct val="100000"/>
              </a:lnSpc>
              <a:spcBef>
                <a:spcPts val="0"/>
              </a:spcBef>
              <a:spcAft>
                <a:spcPts val="0"/>
              </a:spcAft>
              <a:buClr>
                <a:srgbClr val="000000"/>
              </a:buClr>
              <a:buSzPts val="4000"/>
              <a:buFont typeface="Arial"/>
              <a:buNone/>
            </a:pPr>
            <a:endParaRPr sz="4000">
              <a:solidFill>
                <a:schemeClr val="lt1"/>
              </a:solidFill>
            </a:endParaRPr>
          </a:p>
        </p:txBody>
      </p:sp>
      <p:cxnSp>
        <p:nvCxnSpPr>
          <p:cNvPr id="164" name="Google Shape;164;p17"/>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165" name="Google Shape;165;p17"/>
          <p:cNvSpPr txBox="1"/>
          <p:nvPr/>
        </p:nvSpPr>
        <p:spPr>
          <a:xfrm>
            <a:off x="2118100" y="3561100"/>
            <a:ext cx="5578200" cy="1505100"/>
          </a:xfrm>
          <a:prstGeom prst="rect">
            <a:avLst/>
          </a:prstGeom>
          <a:noFill/>
          <a:ln>
            <a:noFill/>
          </a:ln>
        </p:spPr>
        <p:txBody>
          <a:bodyPr spcFirstLastPara="1" wrap="square" lIns="91425" tIns="45700" rIns="91425" bIns="45700" anchor="t" anchorCtr="0">
            <a:noAutofit/>
          </a:bodyPr>
          <a:lstStyle/>
          <a:p>
            <a:pPr marL="3175" lvl="0" indent="-3175" algn="r" rtl="0">
              <a:spcBef>
                <a:spcPts val="320"/>
              </a:spcBef>
              <a:spcAft>
                <a:spcPts val="0"/>
              </a:spcAft>
              <a:buClr>
                <a:srgbClr val="000000"/>
              </a:buClr>
              <a:buSzPts val="1600"/>
              <a:buFont typeface="Arial"/>
              <a:buNone/>
            </a:pPr>
            <a:r>
              <a:rPr lang="en-US" sz="1600" dirty="0">
                <a:solidFill>
                  <a:srgbClr val="FFFFFF"/>
                </a:solidFill>
              </a:rPr>
              <a:t>Image Processing</a:t>
            </a:r>
            <a:endParaRPr sz="16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457200" y="361950"/>
            <a:ext cx="8229600" cy="820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Detection of the seven-segment display depicting the decimal numerals</a:t>
            </a:r>
            <a:endParaRPr/>
          </a:p>
        </p:txBody>
      </p:sp>
      <p:pic>
        <p:nvPicPr>
          <p:cNvPr id="172" name="Google Shape;172;p18"/>
          <p:cNvPicPr preferRelativeResize="0"/>
          <p:nvPr/>
        </p:nvPicPr>
        <p:blipFill>
          <a:blip r:embed="rId3">
            <a:alphaModFix/>
          </a:blip>
          <a:stretch>
            <a:fillRect/>
          </a:stretch>
        </p:blipFill>
        <p:spPr>
          <a:xfrm>
            <a:off x="585225" y="1182150"/>
            <a:ext cx="3986785" cy="3191255"/>
          </a:xfrm>
          <a:prstGeom prst="rect">
            <a:avLst/>
          </a:prstGeom>
          <a:noFill/>
          <a:ln>
            <a:noFill/>
          </a:ln>
        </p:spPr>
      </p:pic>
      <p:sp>
        <p:nvSpPr>
          <p:cNvPr id="173" name="Google Shape;173;p18"/>
          <p:cNvSpPr txBox="1"/>
          <p:nvPr/>
        </p:nvSpPr>
        <p:spPr>
          <a:xfrm>
            <a:off x="1078600" y="44232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Sample image from the dataset</a:t>
            </a:r>
            <a:endParaRPr>
              <a:solidFill>
                <a:schemeClr val="dk1"/>
              </a:solidFill>
            </a:endParaRPr>
          </a:p>
        </p:txBody>
      </p:sp>
      <p:sp>
        <p:nvSpPr>
          <p:cNvPr id="174" name="Google Shape;174;p18"/>
          <p:cNvSpPr txBox="1"/>
          <p:nvPr/>
        </p:nvSpPr>
        <p:spPr>
          <a:xfrm>
            <a:off x="5738500" y="1276100"/>
            <a:ext cx="306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75" name="Google Shape;175;p18"/>
          <p:cNvSpPr txBox="1"/>
          <p:nvPr/>
        </p:nvSpPr>
        <p:spPr>
          <a:xfrm>
            <a:off x="5409675" y="2661775"/>
            <a:ext cx="315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76" name="Google Shape;176;p18"/>
          <p:cNvSpPr txBox="1"/>
          <p:nvPr/>
        </p:nvSpPr>
        <p:spPr>
          <a:xfrm>
            <a:off x="5360400" y="1617450"/>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Plausible ways to extract the 7-segment display:</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Contour detection</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Manual cropping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Making use of the mouse for cropping</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2427</Words>
  <Application>Microsoft Office PowerPoint</Application>
  <PresentationFormat>화면 슬라이드 쇼(16:9)</PresentationFormat>
  <Paragraphs>266</Paragraphs>
  <Slides>40</Slides>
  <Notes>40</Notes>
  <HiddenSlides>0</HiddenSlides>
  <MMClips>1</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40</vt:i4>
      </vt:variant>
    </vt:vector>
  </HeadingPairs>
  <TitlesOfParts>
    <vt:vector size="45" baseType="lpstr">
      <vt:lpstr>Times</vt:lpstr>
      <vt:lpstr>Arial</vt:lpstr>
      <vt:lpstr>Open Sans</vt:lpstr>
      <vt:lpstr>Pacifico</vt:lpstr>
      <vt:lpstr>CMU PPT Theme</vt:lpstr>
      <vt:lpstr>PowerPoint 프레젠테이션</vt:lpstr>
      <vt:lpstr>Have you ever seen these numbers?</vt:lpstr>
      <vt:lpstr>Have you ever tried to record these numbers?</vt:lpstr>
      <vt:lpstr>Have you ever tried to record these numbers?</vt:lpstr>
      <vt:lpstr>Why do we need to record these numbers?</vt:lpstr>
      <vt:lpstr>How can we record these numbers?</vt:lpstr>
      <vt:lpstr>Using computer vision could be more efficient!</vt:lpstr>
      <vt:lpstr>PowerPoint 프레젠테이션</vt:lpstr>
      <vt:lpstr>Detection of the seven-segment display depicting the decimal numerals</vt:lpstr>
      <vt:lpstr>Contour detection</vt:lpstr>
      <vt:lpstr>Manual cropping</vt:lpstr>
      <vt:lpstr>Extracting the region of interest using the mouse</vt:lpstr>
      <vt:lpstr>PowerPoint 프레젠테이션</vt:lpstr>
      <vt:lpstr>How to address the issue of a blurred seven segment display?</vt:lpstr>
      <vt:lpstr>Implement sharpening techniques to emphasize edges</vt:lpstr>
      <vt:lpstr>PowerPoint 프레젠테이션</vt:lpstr>
      <vt:lpstr>What if you want to use computer vision for taking readings on a sunny day?</vt:lpstr>
      <vt:lpstr>Use Gamma correction</vt:lpstr>
      <vt:lpstr>PowerPoint 프레젠테이션</vt:lpstr>
      <vt:lpstr>Bounding boxes need to be formed the detected digits </vt:lpstr>
      <vt:lpstr>PowerPoint 프레젠테이션</vt:lpstr>
      <vt:lpstr>What about the dot?</vt:lpstr>
      <vt:lpstr>The dot can affect the size of the bounding box</vt:lpstr>
      <vt:lpstr>Solving the dot problem</vt:lpstr>
      <vt:lpstr>PowerPoint 프레젠테이션</vt:lpstr>
      <vt:lpstr>Color visualization for 7 segments </vt:lpstr>
      <vt:lpstr>Sweeping each segment: 1st segment</vt:lpstr>
      <vt:lpstr>Sweeping each segment: 2nd segment</vt:lpstr>
      <vt:lpstr>Sweeping each segment: 3rd segment</vt:lpstr>
      <vt:lpstr>Sweeping each segment: 4th segment</vt:lpstr>
      <vt:lpstr>Sweeping each segment: 5th segment</vt:lpstr>
      <vt:lpstr>Sweeping each segment: 6th segment</vt:lpstr>
      <vt:lpstr>Sweeping each segment: 7th segment</vt:lpstr>
      <vt:lpstr>Results can be decided by Look-Up Table (LUT)</vt:lpstr>
      <vt:lpstr>PowerPoint 프레젠테이션</vt:lpstr>
      <vt:lpstr>Performance</vt:lpstr>
      <vt:lpstr>PowerPoint 프레젠테이션</vt:lpstr>
      <vt:lpstr>SmartReader is fast and accurate</vt:lpstr>
      <vt:lpstr>There is still a lot of room for improvement</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OHM YUNSIK</cp:lastModifiedBy>
  <cp:revision>18</cp:revision>
  <dcterms:modified xsi:type="dcterms:W3CDTF">2022-04-25T19:25:32Z</dcterms:modified>
</cp:coreProperties>
</file>